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8"/>
  </p:notesMasterIdLst>
  <p:sldIdLst>
    <p:sldId id="258" r:id="rId2"/>
    <p:sldId id="528" r:id="rId3"/>
    <p:sldId id="613" r:id="rId4"/>
    <p:sldId id="614" r:id="rId5"/>
    <p:sldId id="615" r:id="rId6"/>
    <p:sldId id="618" r:id="rId7"/>
    <p:sldId id="619" r:id="rId8"/>
    <p:sldId id="620" r:id="rId9"/>
    <p:sldId id="616" r:id="rId10"/>
    <p:sldId id="617" r:id="rId11"/>
    <p:sldId id="621" r:id="rId12"/>
    <p:sldId id="529" r:id="rId13"/>
    <p:sldId id="622" r:id="rId14"/>
    <p:sldId id="623" r:id="rId15"/>
    <p:sldId id="530" r:id="rId16"/>
    <p:sldId id="553" r:id="rId17"/>
    <p:sldId id="554" r:id="rId18"/>
    <p:sldId id="601" r:id="rId19"/>
    <p:sldId id="555" r:id="rId20"/>
    <p:sldId id="577" r:id="rId21"/>
    <p:sldId id="602" r:id="rId22"/>
    <p:sldId id="595" r:id="rId23"/>
    <p:sldId id="532" r:id="rId24"/>
    <p:sldId id="557" r:id="rId25"/>
    <p:sldId id="558" r:id="rId26"/>
    <p:sldId id="559" r:id="rId27"/>
    <p:sldId id="603" r:id="rId28"/>
    <p:sldId id="599" r:id="rId29"/>
    <p:sldId id="592" r:id="rId30"/>
    <p:sldId id="531" r:id="rId31"/>
    <p:sldId id="556" r:id="rId32"/>
    <p:sldId id="538" r:id="rId33"/>
    <p:sldId id="604" r:id="rId34"/>
    <p:sldId id="605" r:id="rId35"/>
    <p:sldId id="607" r:id="rId36"/>
    <p:sldId id="606" r:id="rId37"/>
    <p:sldId id="562" r:id="rId38"/>
    <p:sldId id="578" r:id="rId39"/>
    <p:sldId id="533" r:id="rId40"/>
    <p:sldId id="600" r:id="rId41"/>
    <p:sldId id="563" r:id="rId42"/>
    <p:sldId id="545" r:id="rId43"/>
    <p:sldId id="570" r:id="rId44"/>
    <p:sldId id="571" r:id="rId45"/>
    <p:sldId id="564" r:id="rId46"/>
    <p:sldId id="565" r:id="rId47"/>
    <p:sldId id="566" r:id="rId48"/>
    <p:sldId id="608" r:id="rId49"/>
    <p:sldId id="569" r:id="rId50"/>
    <p:sldId id="568" r:id="rId51"/>
    <p:sldId id="609" r:id="rId52"/>
    <p:sldId id="610" r:id="rId53"/>
    <p:sldId id="546" r:id="rId54"/>
    <p:sldId id="582" r:id="rId55"/>
    <p:sldId id="583" r:id="rId56"/>
    <p:sldId id="611" r:id="rId57"/>
    <p:sldId id="579" r:id="rId58"/>
    <p:sldId id="580" r:id="rId59"/>
    <p:sldId id="593" r:id="rId60"/>
    <p:sldId id="594" r:id="rId61"/>
    <p:sldId id="548" r:id="rId62"/>
    <p:sldId id="549" r:id="rId63"/>
    <p:sldId id="550" r:id="rId64"/>
    <p:sldId id="581" r:id="rId65"/>
    <p:sldId id="612" r:id="rId66"/>
    <p:sldId id="584" r:id="rId67"/>
    <p:sldId id="572" r:id="rId68"/>
    <p:sldId id="575" r:id="rId69"/>
    <p:sldId id="573" r:id="rId70"/>
    <p:sldId id="574" r:id="rId71"/>
    <p:sldId id="576" r:id="rId72"/>
    <p:sldId id="490" r:id="rId73"/>
    <p:sldId id="587" r:id="rId74"/>
    <p:sldId id="588" r:id="rId75"/>
    <p:sldId id="589" r:id="rId76"/>
    <p:sldId id="624" r:id="rId77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F5F5"/>
    <a:srgbClr val="0000FF"/>
    <a:srgbClr val="00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94" autoAdjust="0"/>
    <p:restoredTop sz="94096" autoAdjust="0"/>
  </p:normalViewPr>
  <p:slideViewPr>
    <p:cSldViewPr>
      <p:cViewPr varScale="1">
        <p:scale>
          <a:sx n="63" d="100"/>
          <a:sy n="63" d="100"/>
        </p:scale>
        <p:origin x="1392" y="5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notesMaster" Target="notesMasters/notesMaster1.xml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23DD06-80E0-4FE6-81F6-66C068209E61}" type="datetimeFigureOut">
              <a:rPr lang="zh-CN" altLang="en-US" smtClean="0"/>
              <a:pPr/>
              <a:t>2017/11/16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79F713-E591-4BAA-98DC-A77FB579BE6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59419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aidu.com/s?wd=CPU&amp;tn=44039180_cpr&amp;fenlei=mv6quAkxTZn0IZRqIHckPjm4nH00T1YLmHPWuWTzmHmzmyndrj-W0ZwV5Hcvrjm3rH6sPfKWUMw85HfYnjn4nH6sgvPsT6KdThsqpZwYTjCEQLGCpyw9Uz4Bmy-bIi4WUvYETgN-TLwGUv3EnWcvP1fkP1bkPWDkrHm3P10vr0" TargetMode="External"/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www.baidu.com/s?wd=for%E5%BE%AA%E7%8E%AF&amp;tn=44039180_cpr&amp;fenlei=mv6quAkxTZn0IZRqIHckPjm4nH00T1YLmHPWuWTzmHmzmyndrj-W0ZwV5Hcvrjm3rH6sPfKWUMw85HfYnjn4nH6sgvPsT6KdThsqpZwYTjCEQLGCpyw9Uz4Bmy-bIi4WUvYETgN-TLwGUv3EnWcvP1fkP1bkPWDkrHm3P10vr0" TargetMode="External"/><Relationship Id="rId4" Type="http://schemas.openxmlformats.org/officeDocument/2006/relationships/hyperlink" Target="https://www.baidu.com/s?wd=IO&amp;tn=44039180_cpr&amp;fenlei=mv6quAkxTZn0IZRqIHckPjm4nH00T1YLmHPWuWTzmHmzmyndrj-W0ZwV5Hcvrjm3rH6sPfKWUMw85HfYnjn4nH6sgvPsT6KdThsqpZwYTjCEQLGCpyw9Uz4Bmy-bIi4WUvYETgN-TLwGUv3EnWcvP1fkP1bkPWDkrHm3P10vr0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55000" lnSpcReduction="20000"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多线程和单线程效率比较，最好是能上代码，我使用了多线程发现耗时更多，求大神解释！</a:t>
            </a:r>
            <a:endParaRPr lang="zh-CN" altLang="en-US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代码如下：</a:t>
            </a:r>
            <a:br>
              <a:rPr lang="zh-CN" altLang="en-US" dirty="0"/>
            </a:br>
            <a:br>
              <a:rPr lang="zh-CN" altLang="en-US" dirty="0"/>
            </a:b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public class 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ThreadBody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implements Runnable {</a:t>
            </a:r>
            <a:br>
              <a:rPr lang="en-US" altLang="zh-CN" dirty="0"/>
            </a:b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public void run() {</a:t>
            </a:r>
            <a:br>
              <a:rPr lang="en-US" altLang="zh-CN" dirty="0"/>
            </a:b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(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 = 1; i &lt; 500000000; i++) {</a:t>
            </a:r>
            <a:br>
              <a:rPr lang="en-US" altLang="zh-CN" dirty="0"/>
            </a:b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</a:t>
            </a:r>
            <a:br>
              <a:rPr lang="en-US" altLang="zh-CN" dirty="0"/>
            </a:b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</a:t>
            </a:r>
            <a:br>
              <a:rPr lang="en-US" altLang="zh-CN" dirty="0"/>
            </a:br>
            <a:br>
              <a:rPr lang="en-US" altLang="zh-CN" dirty="0"/>
            </a:b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public void 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runSingleThread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 {</a:t>
            </a:r>
            <a:br>
              <a:rPr lang="en-US" altLang="zh-CN" dirty="0"/>
            </a:b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(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 = 1; i &lt; 500000000; i++) {</a:t>
            </a:r>
            <a:br>
              <a:rPr lang="en-US" altLang="zh-CN" dirty="0"/>
            </a:b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</a:t>
            </a:r>
            <a:br>
              <a:rPr lang="en-US" altLang="zh-CN" dirty="0"/>
            </a:b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</a:t>
            </a:r>
            <a:br>
              <a:rPr lang="en-US" altLang="zh-CN" dirty="0"/>
            </a:b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</a:t>
            </a:r>
            <a:br>
              <a:rPr lang="en-US" altLang="zh-CN" dirty="0"/>
            </a:br>
            <a:br>
              <a:rPr lang="en-US" altLang="zh-CN" dirty="0"/>
            </a:b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效率测试代码</a:t>
            </a:r>
            <a:br>
              <a:rPr lang="zh-CN" altLang="en-US" dirty="0"/>
            </a:b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public static void main(String[] 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args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{</a:t>
            </a:r>
            <a:br>
              <a:rPr lang="en-US" altLang="zh-CN" dirty="0"/>
            </a:b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单线程开始</a:t>
            </a:r>
            <a:br>
              <a:rPr lang="zh-CN" altLang="en-US" dirty="0"/>
            </a:b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Long start1 = 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System.currentTimeMillis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();</a:t>
            </a:r>
            <a:br>
              <a:rPr lang="en-US" altLang="zh-CN" dirty="0"/>
            </a:b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System.out.println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("start1:"+start1);</a:t>
            </a:r>
            <a:br>
              <a:rPr lang="en-US" altLang="zh-CN" dirty="0"/>
            </a:b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for(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 = 0;i&lt;20;i++)</a:t>
            </a:r>
            <a:br>
              <a:rPr lang="en-US" altLang="zh-CN" dirty="0"/>
            </a:b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</a:t>
            </a:r>
            <a:br>
              <a:rPr lang="en-US" altLang="zh-CN" dirty="0"/>
            </a:b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ThreadBody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threadBody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new 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ThreadBody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();</a:t>
            </a:r>
            <a:br>
              <a:rPr lang="en-US" altLang="zh-CN" dirty="0"/>
            </a:b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threadBody.runSingleThread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();</a:t>
            </a:r>
            <a:br>
              <a:rPr lang="en-US" altLang="zh-CN" dirty="0"/>
            </a:b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</a:t>
            </a:r>
            <a:br>
              <a:rPr lang="en-US" altLang="zh-CN" dirty="0"/>
            </a:b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Long end1 = 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System.currentTimeMillis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();</a:t>
            </a:r>
            <a:br>
              <a:rPr lang="en-US" altLang="zh-CN" dirty="0"/>
            </a:b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System.out.println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("end1:"+end1+"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毫秒数：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"+(end1-start1));//2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毫秒</a:t>
            </a:r>
            <a:br>
              <a:rPr lang="zh-CN" altLang="en-US" dirty="0"/>
            </a:b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单线程结束</a:t>
            </a:r>
            <a:br>
              <a:rPr lang="zh-CN" altLang="en-US" dirty="0"/>
            </a:br>
            <a:br>
              <a:rPr lang="zh-CN" altLang="en-US" dirty="0"/>
            </a:b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多线程开始</a:t>
            </a:r>
            <a:br>
              <a:rPr lang="zh-CN" altLang="en-US" dirty="0"/>
            </a:b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Long start2 = 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System.currentTimeMillis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();</a:t>
            </a:r>
            <a:br>
              <a:rPr lang="en-US" altLang="zh-CN" dirty="0"/>
            </a:b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System.out.println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("start2:"+start2);</a:t>
            </a:r>
            <a:br>
              <a:rPr lang="en-US" altLang="zh-CN" dirty="0"/>
            </a:b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BlockingQueue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&lt;Runnable&gt; queue = new 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LinkedBlockingDeque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&lt;Runnable&gt;();</a:t>
            </a:r>
            <a:br>
              <a:rPr lang="en-US" altLang="zh-CN" dirty="0"/>
            </a:b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ThreadPoolExecutor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executor = new 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ThreadPoolExecutor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(3,6,1,TimeUnit.HOURS,queue);</a:t>
            </a:r>
            <a:br>
              <a:rPr lang="en-US" altLang="zh-CN" dirty="0"/>
            </a:br>
            <a:br>
              <a:rPr lang="en-US" altLang="zh-CN" dirty="0"/>
            </a:b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ThreadBody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threadBody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new 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ThreadBody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();</a:t>
            </a:r>
            <a:br>
              <a:rPr lang="en-US" altLang="zh-CN" dirty="0"/>
            </a:b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for(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 = 0;i&lt;20;i++)</a:t>
            </a:r>
            <a:br>
              <a:rPr lang="en-US" altLang="zh-CN" dirty="0"/>
            </a:b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</a:t>
            </a:r>
            <a:br>
              <a:rPr lang="en-US" altLang="zh-CN" dirty="0"/>
            </a:b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executor.execute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threadBody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);</a:t>
            </a:r>
            <a:br>
              <a:rPr lang="en-US" altLang="zh-CN" dirty="0"/>
            </a:b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</a:t>
            </a:r>
            <a:br>
              <a:rPr lang="en-US" altLang="zh-CN" dirty="0"/>
            </a:b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Long end2 = 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System.currentTimeMillis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();</a:t>
            </a:r>
            <a:br>
              <a:rPr lang="en-US" altLang="zh-CN" dirty="0"/>
            </a:b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System.out.println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("end2:"+end2+"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毫秒数：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"+(end2-start2));//4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毫秒</a:t>
            </a:r>
            <a:br>
              <a:rPr lang="zh-CN" altLang="en-US" dirty="0"/>
            </a:b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多线程结束</a:t>
            </a:r>
            <a:br>
              <a:rPr lang="zh-CN" altLang="en-US" dirty="0"/>
            </a:b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</a:t>
            </a:r>
          </a:p>
          <a:p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单线程比多线程更快。你的测试代码只是用了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CPU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资源。因为多线程需要处理线程的开销，开销多了自然没有单线程快。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多线程是为了更充分的利用计算机的资源。比如网络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IO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CPU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...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如果你在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for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循环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里加入一个磁盘写入操作，多线程就会比单线程快了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79F713-E591-4BAA-98DC-A77FB579BE6A}" type="slidenum">
              <a:rPr lang="zh-CN" altLang="en-US" smtClean="0"/>
              <a:pPr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60556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79F713-E591-4BAA-98DC-A77FB579BE6A}" type="slidenum">
              <a:rPr lang="zh-CN" altLang="en-US" smtClean="0"/>
              <a:pPr/>
              <a:t>72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32948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0B1942A-8EA9-4D3F-B5C1-EBD63E82B7C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5" y="230188"/>
            <a:ext cx="41306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16A294EB-9A55-42AD-A385-E9462E9EE331}"/>
              </a:ext>
            </a:extLst>
          </p:cNvPr>
          <p:cNvCxnSpPr/>
          <p:nvPr userDrawn="1"/>
        </p:nvCxnSpPr>
        <p:spPr>
          <a:xfrm>
            <a:off x="436563" y="4622800"/>
            <a:ext cx="8383587" cy="0"/>
          </a:xfrm>
          <a:prstGeom prst="line">
            <a:avLst/>
          </a:prstGeom>
          <a:ln>
            <a:solidFill>
              <a:srgbClr val="CF0D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13">
            <a:extLst>
              <a:ext uri="{FF2B5EF4-FFF2-40B4-BE49-F238E27FC236}">
                <a16:creationId xmlns:a16="http://schemas.microsoft.com/office/drawing/2014/main" id="{B904D1F2-7C13-4C86-8F6B-8E6210CB9484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5219700" y="1628775"/>
            <a:ext cx="3429000" cy="728663"/>
            <a:chOff x="4495861" y="1534661"/>
            <a:chExt cx="3231649" cy="608413"/>
          </a:xfrm>
        </p:grpSpPr>
        <p:sp>
          <p:nvSpPr>
            <p:cNvPr id="5" name="圆角矩形 9">
              <a:extLst>
                <a:ext uri="{FF2B5EF4-FFF2-40B4-BE49-F238E27FC236}">
                  <a16:creationId xmlns:a16="http://schemas.microsoft.com/office/drawing/2014/main" id="{BB14388B-8ACC-4218-836B-B22A4696AEA1}"/>
                </a:ext>
              </a:extLst>
            </p:cNvPr>
            <p:cNvSpPr/>
            <p:nvPr/>
          </p:nvSpPr>
          <p:spPr>
            <a:xfrm>
              <a:off x="4495861" y="1546591"/>
              <a:ext cx="3231649" cy="550089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grpSp>
          <p:nvGrpSpPr>
            <p:cNvPr id="6" name="组合 10">
              <a:extLst>
                <a:ext uri="{FF2B5EF4-FFF2-40B4-BE49-F238E27FC236}">
                  <a16:creationId xmlns:a16="http://schemas.microsoft.com/office/drawing/2014/main" id="{1BDB1694-CF07-404D-96F6-35A4939C2A8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95861" y="1534661"/>
              <a:ext cx="3231649" cy="608413"/>
              <a:chOff x="4281547" y="1534661"/>
              <a:chExt cx="3231649" cy="608413"/>
            </a:xfrm>
          </p:grpSpPr>
          <p:sp>
            <p:nvSpPr>
              <p:cNvPr id="7" name="矩形 16">
                <a:extLst>
                  <a:ext uri="{FF2B5EF4-FFF2-40B4-BE49-F238E27FC236}">
                    <a16:creationId xmlns:a16="http://schemas.microsoft.com/office/drawing/2014/main" id="{4A01BC72-CD1B-4EAC-AC37-1570806DCD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81547" y="1534661"/>
                <a:ext cx="3231649" cy="4374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buFont typeface="Arial" panose="020B0604020202020204" pitchFamily="34" charset="0"/>
                  <a:buNone/>
                  <a:defRPr/>
                </a:pPr>
                <a:r>
                  <a:rPr lang="en-US" altLang="zh-CN" sz="2800" b="1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         Better Man</a:t>
                </a:r>
                <a:endParaRPr lang="zh-CN" altLang="en-US" sz="28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" name="矩形 17">
                <a:extLst>
                  <a:ext uri="{FF2B5EF4-FFF2-40B4-BE49-F238E27FC236}">
                    <a16:creationId xmlns:a16="http://schemas.microsoft.com/office/drawing/2014/main" id="{FF7BBDBE-BE6F-47A5-A5FB-4996C9BD8B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06982" y="1774580"/>
                <a:ext cx="1149031" cy="3684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buFont typeface="Arial" panose="020B0604020202020204" pitchFamily="34" charset="0"/>
                  <a:buNone/>
                  <a:defRPr/>
                </a:pPr>
                <a:r>
                  <a:rPr lang="en-US" altLang="zh-CN" b="1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To be a </a:t>
                </a:r>
                <a:endParaRPr lang="zh-CN" altLang="en-US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9" name="TextBox 13">
            <a:extLst>
              <a:ext uri="{FF2B5EF4-FFF2-40B4-BE49-F238E27FC236}">
                <a16:creationId xmlns:a16="http://schemas.microsoft.com/office/drawing/2014/main" id="{A274C491-D7F3-4EA0-BDE1-0A46917255BD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804025" y="6140450"/>
            <a:ext cx="2171700" cy="477838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fontAlgn="auto" hangingPunct="1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200" b="1" dirty="0">
                <a:solidFill>
                  <a:srgbClr val="59575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互联网专业教育研究院</a:t>
            </a:r>
            <a:endParaRPr lang="en-US" altLang="zh-CN" sz="1200" b="1" dirty="0">
              <a:solidFill>
                <a:srgbClr val="59575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fontAlgn="auto" hangingPunct="1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200" b="1" dirty="0">
                <a:solidFill>
                  <a:srgbClr val="59575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华信智原教育技术有限公司</a:t>
            </a:r>
            <a:endParaRPr lang="en-US" altLang="zh-CN" sz="1200" b="1" dirty="0">
              <a:solidFill>
                <a:srgbClr val="59575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圆角矩形 14">
            <a:extLst>
              <a:ext uri="{FF2B5EF4-FFF2-40B4-BE49-F238E27FC236}">
                <a16:creationId xmlns:a16="http://schemas.microsoft.com/office/drawing/2014/main" id="{93668CAD-93AC-4576-9B91-850C9DD800A7}"/>
              </a:ext>
            </a:extLst>
          </p:cNvPr>
          <p:cNvSpPr/>
          <p:nvPr userDrawn="1"/>
        </p:nvSpPr>
        <p:spPr bwMode="auto">
          <a:xfrm>
            <a:off x="6875463" y="5854700"/>
            <a:ext cx="973137" cy="252413"/>
          </a:xfrm>
          <a:prstGeom prst="roundRect">
            <a:avLst/>
          </a:prstGeom>
          <a:solidFill>
            <a:srgbClr val="595758"/>
          </a:solidFill>
          <a:ln>
            <a:noFill/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hangingPunct="1">
              <a:defRPr/>
            </a:pPr>
            <a:r>
              <a:rPr lang="en-US" altLang="zh-CN" sz="1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XH  V 1.0</a:t>
            </a:r>
            <a:endParaRPr lang="zh-CN" altLang="en-US" sz="1200" dirty="0"/>
          </a:p>
        </p:txBody>
      </p:sp>
      <p:sp>
        <p:nvSpPr>
          <p:cNvPr id="11" name="标题 1">
            <a:extLst>
              <a:ext uri="{FF2B5EF4-FFF2-40B4-BE49-F238E27FC236}">
                <a16:creationId xmlns:a16="http://schemas.microsoft.com/office/drawing/2014/main" id="{DDB9468A-C3E3-4F14-BE70-589934257C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9100" y="3540128"/>
            <a:ext cx="7337424" cy="1470025"/>
          </a:xfrm>
          <a:noFill/>
        </p:spPr>
        <p:txBody>
          <a:bodyPr>
            <a:normAutofit/>
          </a:bodyPr>
          <a:lstStyle>
            <a:lvl1pPr algn="l">
              <a:defRPr sz="4400" b="1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12" name="日期占位符 1">
            <a:extLst>
              <a:ext uri="{FF2B5EF4-FFF2-40B4-BE49-F238E27FC236}">
                <a16:creationId xmlns:a16="http://schemas.microsoft.com/office/drawing/2014/main" id="{E4D94ABE-6BE7-4966-9521-F3245CC571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13" name="页脚占位符 2">
            <a:extLst>
              <a:ext uri="{FF2B5EF4-FFF2-40B4-BE49-F238E27FC236}">
                <a16:creationId xmlns:a16="http://schemas.microsoft.com/office/drawing/2014/main" id="{A045EFE1-A2E7-4446-B1A9-592617E2D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14" name="灯片编号占位符 3">
            <a:extLst>
              <a:ext uri="{FF2B5EF4-FFF2-40B4-BE49-F238E27FC236}">
                <a16:creationId xmlns:a16="http://schemas.microsoft.com/office/drawing/2014/main" id="{49F3F1FE-F1DB-461E-8FA0-B26DD07F8B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95712DE4-4531-4EBA-8F9E-4A153E9E7622}" type="slidenum">
              <a:rPr lang="zh-CN" altLang="zh-CN"/>
              <a:pPr>
                <a:defRPr/>
              </a:pPr>
              <a:t>‹#›</a:t>
            </a:fld>
            <a:endParaRPr lang="zh-CN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F6E42A76-8864-425C-89D5-BB10E84730F3}"/>
              </a:ext>
            </a:extLst>
          </p:cNvPr>
          <p:cNvCxnSpPr/>
          <p:nvPr userDrawn="1"/>
        </p:nvCxnSpPr>
        <p:spPr>
          <a:xfrm>
            <a:off x="0" y="490538"/>
            <a:ext cx="9144000" cy="0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>
            <a:extLst>
              <a:ext uri="{FF2B5EF4-FFF2-40B4-BE49-F238E27FC236}">
                <a16:creationId xmlns:a16="http://schemas.microsoft.com/office/drawing/2014/main" id="{E4A64730-1CBB-4249-85BA-5E15FDED89B2}"/>
              </a:ext>
            </a:extLst>
          </p:cNvPr>
          <p:cNvSpPr/>
          <p:nvPr userDrawn="1"/>
        </p:nvSpPr>
        <p:spPr>
          <a:xfrm>
            <a:off x="7019925" y="6581775"/>
            <a:ext cx="2124075" cy="276225"/>
          </a:xfrm>
          <a:prstGeom prst="rect">
            <a:avLst/>
          </a:prstGeom>
        </p:spPr>
        <p:txBody>
          <a:bodyPr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------  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知而获智，智达高远</a:t>
            </a:r>
          </a:p>
        </p:txBody>
      </p:sp>
      <p:sp>
        <p:nvSpPr>
          <p:cNvPr id="9" name="标题 1">
            <a:extLst>
              <a:ext uri="{FF2B5EF4-FFF2-40B4-BE49-F238E27FC236}">
                <a16:creationId xmlns:a16="http://schemas.microsoft.com/office/drawing/2014/main" id="{64DA0985-5BD7-46DC-AD8D-3C626BB268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8224" y="239103"/>
            <a:ext cx="2300062" cy="523220"/>
          </a:xfrm>
          <a:prstGeom prst="rect">
            <a:avLst/>
          </a:prstGeom>
          <a:solidFill>
            <a:srgbClr val="F5F5F5"/>
          </a:solidFill>
        </p:spPr>
        <p:txBody>
          <a:bodyPr>
            <a:spAutoFit/>
          </a:bodyPr>
          <a:lstStyle>
            <a:lvl1pPr>
              <a:defRPr sz="2800" b="1">
                <a:solidFill>
                  <a:srgbClr val="595758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AA0F16F9-F0EF-4C71-8CBF-343FB8D6DCD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5" y="230188"/>
            <a:ext cx="41306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图片 3">
            <a:extLst>
              <a:ext uri="{FF2B5EF4-FFF2-40B4-BE49-F238E27FC236}">
                <a16:creationId xmlns:a16="http://schemas.microsoft.com/office/drawing/2014/main" id="{46E1784A-1C83-4EF7-BF48-2C4C2001123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2252663"/>
            <a:ext cx="8280400" cy="312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日期占位符 1">
            <a:extLst>
              <a:ext uri="{FF2B5EF4-FFF2-40B4-BE49-F238E27FC236}">
                <a16:creationId xmlns:a16="http://schemas.microsoft.com/office/drawing/2014/main" id="{9B06DA49-C41A-46AC-9BC6-25EB1F24276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页脚占位符 2">
            <a:extLst>
              <a:ext uri="{FF2B5EF4-FFF2-40B4-BE49-F238E27FC236}">
                <a16:creationId xmlns:a16="http://schemas.microsoft.com/office/drawing/2014/main" id="{CC9A3324-D48A-4F7F-978D-60E993963C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灯片编号占位符 3">
            <a:extLst>
              <a:ext uri="{FF2B5EF4-FFF2-40B4-BE49-F238E27FC236}">
                <a16:creationId xmlns:a16="http://schemas.microsoft.com/office/drawing/2014/main" id="{7A0C1FAD-AA65-4331-A1DD-F6DF887318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7EFC836D-A11E-4952-9A25-A24DA73396E2}" type="slidenum">
              <a:rPr lang="zh-CN" altLang="zh-CN"/>
              <a:pPr>
                <a:defRPr/>
              </a:pPr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0102080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1071538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</p:sldLayoutIdLst>
  <p:txStyles>
    <p:titleStyle>
      <a:lvl1pPr algn="ctr" defTabSz="914400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mk:@MSITStore:D:\API\JDK_API_1.6_zh_&#20013;&#25991;.CHM::/java/lang/Runnable.html" TargetMode="External"/><Relationship Id="rId2" Type="http://schemas.openxmlformats.org/officeDocument/2006/relationships/hyperlink" Target="mk:@MSITStore:D:\API\JDK_API_1.6_zh_&#20013;&#25991;.CHM::/java/lang/Object.html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hyperlink" Target="&#35838;&#22530;&#26696;&#20363;/&#29983;&#20135;&#32773;&#21644;&#28040;&#36153;&#32773;" TargetMode="Externa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0572C1-C9B9-4131-8B4B-FFE1F682030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Java-</a:t>
            </a:r>
            <a:r>
              <a:rPr lang="zh-CN" altLang="en-US" dirty="0"/>
              <a:t>多线程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Line 20">
            <a:extLst>
              <a:ext uri="{FF2B5EF4-FFF2-40B4-BE49-F238E27FC236}">
                <a16:creationId xmlns:a16="http://schemas.microsoft.com/office/drawing/2014/main" id="{B15D39EC-CAAE-4FF1-B091-873F7B25AF91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3284984"/>
            <a:ext cx="9144000" cy="65539"/>
          </a:xfrm>
          <a:prstGeom prst="line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anchor="ctr"/>
          <a:lstStyle/>
          <a:p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E62FD60D-F6A4-4CB1-AA18-813C5E9643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4088" y="239103"/>
            <a:ext cx="3524198" cy="523220"/>
          </a:xfrm>
        </p:spPr>
        <p:txBody>
          <a:bodyPr/>
          <a:lstStyle/>
          <a:p>
            <a:r>
              <a:rPr lang="zh-CN" altLang="en-US" dirty="0"/>
              <a:t>程序、进程、线程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382DEFC-185A-4F51-9243-1481AA294BB6}"/>
              </a:ext>
            </a:extLst>
          </p:cNvPr>
          <p:cNvSpPr txBox="1">
            <a:spLocks/>
          </p:cNvSpPr>
          <p:nvPr/>
        </p:nvSpPr>
        <p:spPr>
          <a:xfrm>
            <a:off x="175281" y="764704"/>
            <a:ext cx="8861215" cy="5448937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C00000"/>
              </a:buClr>
            </a:pPr>
            <a:r>
              <a:rPr lang="zh-CN" altLang="en-US" dirty="0"/>
              <a:t>例如：泡茶子过程：</a:t>
            </a:r>
            <a:endParaRPr lang="en-US" altLang="zh-CN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8E48E138-AA2F-4445-8F2E-598B7C0F3319}"/>
              </a:ext>
            </a:extLst>
          </p:cNvPr>
          <p:cNvSpPr/>
          <p:nvPr/>
        </p:nvSpPr>
        <p:spPr>
          <a:xfrm>
            <a:off x="179512" y="4509120"/>
            <a:ext cx="14670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打开食品柜</a:t>
            </a: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D96B603E-436B-4684-8DAD-A312BF6E3A16}"/>
              </a:ext>
            </a:extLst>
          </p:cNvPr>
          <p:cNvSpPr/>
          <p:nvPr/>
        </p:nvSpPr>
        <p:spPr>
          <a:xfrm>
            <a:off x="186570" y="2471838"/>
            <a:ext cx="1723961" cy="1605234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 w="101600">
            <a:solidFill>
              <a:srgbClr val="339933">
                <a:alpha val="96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13F20A56-6626-47E4-83B0-D55BEFF10DC2}"/>
              </a:ext>
            </a:extLst>
          </p:cNvPr>
          <p:cNvSpPr/>
          <p:nvPr/>
        </p:nvSpPr>
        <p:spPr>
          <a:xfrm>
            <a:off x="2195736" y="2543846"/>
            <a:ext cx="1723960" cy="1605234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 w="101600">
            <a:solidFill>
              <a:srgbClr val="339933">
                <a:alpha val="96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62790165-C383-4D84-8B7C-1DE57F96FEBC}"/>
              </a:ext>
            </a:extLst>
          </p:cNvPr>
          <p:cNvSpPr/>
          <p:nvPr/>
        </p:nvSpPr>
        <p:spPr>
          <a:xfrm>
            <a:off x="4283968" y="2492896"/>
            <a:ext cx="1728192" cy="1584176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 w="101600">
            <a:solidFill>
              <a:srgbClr val="339933">
                <a:alpha val="96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等腰三角形 7">
            <a:extLst>
              <a:ext uri="{FF2B5EF4-FFF2-40B4-BE49-F238E27FC236}">
                <a16:creationId xmlns:a16="http://schemas.microsoft.com/office/drawing/2014/main" id="{E623618A-7CC9-43BF-970F-FA85BF2F62FB}"/>
              </a:ext>
            </a:extLst>
          </p:cNvPr>
          <p:cNvSpPr/>
          <p:nvPr/>
        </p:nvSpPr>
        <p:spPr>
          <a:xfrm>
            <a:off x="755576" y="4149080"/>
            <a:ext cx="356617" cy="420067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79BE614-24BE-49BE-9ACB-19E471F7CF0E}"/>
              </a:ext>
            </a:extLst>
          </p:cNvPr>
          <p:cNvSpPr/>
          <p:nvPr/>
        </p:nvSpPr>
        <p:spPr>
          <a:xfrm>
            <a:off x="1716360" y="1412776"/>
            <a:ext cx="274947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选择你喜欢的茶</a:t>
            </a:r>
            <a:endParaRPr lang="en-US" altLang="zh-CN" sz="20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algn="ctr"/>
            <a:r>
              <a:rPr lang="zh-CN" altLang="en-US" sz="2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在罐里放入适量的茶叶</a:t>
            </a:r>
          </a:p>
        </p:txBody>
      </p:sp>
      <p:sp>
        <p:nvSpPr>
          <p:cNvPr id="10" name="等腰三角形 9">
            <a:extLst>
              <a:ext uri="{FF2B5EF4-FFF2-40B4-BE49-F238E27FC236}">
                <a16:creationId xmlns:a16="http://schemas.microsoft.com/office/drawing/2014/main" id="{32F70C9E-74F5-4164-970D-D2E8BE45A09E}"/>
              </a:ext>
            </a:extLst>
          </p:cNvPr>
          <p:cNvSpPr/>
          <p:nvPr/>
        </p:nvSpPr>
        <p:spPr>
          <a:xfrm rot="10800000">
            <a:off x="2896838" y="2099042"/>
            <a:ext cx="379018" cy="444804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等腰三角形 10">
            <a:extLst>
              <a:ext uri="{FF2B5EF4-FFF2-40B4-BE49-F238E27FC236}">
                <a16:creationId xmlns:a16="http://schemas.microsoft.com/office/drawing/2014/main" id="{D8D06681-173D-4EB9-BCFA-2A5284D62F05}"/>
              </a:ext>
            </a:extLst>
          </p:cNvPr>
          <p:cNvSpPr/>
          <p:nvPr/>
        </p:nvSpPr>
        <p:spPr>
          <a:xfrm>
            <a:off x="5066925" y="4149080"/>
            <a:ext cx="225155" cy="360040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1F7BBF0B-E8D9-45E7-8EAB-DB253680B037}"/>
              </a:ext>
            </a:extLst>
          </p:cNvPr>
          <p:cNvSpPr/>
          <p:nvPr/>
        </p:nvSpPr>
        <p:spPr>
          <a:xfrm>
            <a:off x="3838753" y="4653136"/>
            <a:ext cx="274947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在茶壶中加入适量的水</a:t>
            </a: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EEC46740-00F2-403E-ACFC-0D671F46F62B}"/>
              </a:ext>
            </a:extLst>
          </p:cNvPr>
          <p:cNvSpPr/>
          <p:nvPr/>
        </p:nvSpPr>
        <p:spPr>
          <a:xfrm>
            <a:off x="6922717" y="2471838"/>
            <a:ext cx="1675244" cy="1677242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 w="101600">
            <a:solidFill>
              <a:srgbClr val="339933">
                <a:alpha val="96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等腰三角形 13">
            <a:extLst>
              <a:ext uri="{FF2B5EF4-FFF2-40B4-BE49-F238E27FC236}">
                <a16:creationId xmlns:a16="http://schemas.microsoft.com/office/drawing/2014/main" id="{85F58465-BF7F-407F-A771-9864F58C9203}"/>
              </a:ext>
            </a:extLst>
          </p:cNvPr>
          <p:cNvSpPr/>
          <p:nvPr/>
        </p:nvSpPr>
        <p:spPr>
          <a:xfrm rot="10800000">
            <a:off x="7578638" y="2099043"/>
            <a:ext cx="377738" cy="444803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A0EECAE0-7E98-4E23-A893-DF1D42146F4D}"/>
              </a:ext>
            </a:extLst>
          </p:cNvPr>
          <p:cNvSpPr/>
          <p:nvPr/>
        </p:nvSpPr>
        <p:spPr>
          <a:xfrm>
            <a:off x="6789147" y="1647421"/>
            <a:ext cx="2031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等待水烧开，泡茶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BEB5246A-934D-4107-BDE3-E7D429A2B913}"/>
              </a:ext>
            </a:extLst>
          </p:cNvPr>
          <p:cNvSpPr/>
          <p:nvPr/>
        </p:nvSpPr>
        <p:spPr>
          <a:xfrm>
            <a:off x="6525797" y="1646345"/>
            <a:ext cx="2521988" cy="3128976"/>
          </a:xfrm>
          <a:prstGeom prst="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D6E5285C-7651-4D50-8D94-5A2A75D126E9}"/>
              </a:ext>
            </a:extLst>
          </p:cNvPr>
          <p:cNvSpPr txBox="1"/>
          <p:nvPr/>
        </p:nvSpPr>
        <p:spPr>
          <a:xfrm>
            <a:off x="6811145" y="4365104"/>
            <a:ext cx="30732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等待是一个漫长的过程</a:t>
            </a:r>
            <a:r>
              <a:rPr lang="en-US" altLang="zh-CN" sz="16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lang="zh-CN" altLang="en-US" sz="16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8" name="Picture 2" descr="https://timgsa.baidu.com/timg?image&amp;quality=80&amp;size=b9999_10000&amp;sec=1487235961927&amp;di=f39707869bb74ce47792c83d6f8be8cb&amp;imgtype=0&amp;src=http%3A%2F%2Fm.qqzhi.com%2Fupload%2Fimg_2_3366878610D2079924936_23.jpg">
            <a:extLst>
              <a:ext uri="{FF2B5EF4-FFF2-40B4-BE49-F238E27FC236}">
                <a16:creationId xmlns:a16="http://schemas.microsoft.com/office/drawing/2014/main" id="{801D6A15-97D0-4391-BAF0-4DEF7CE24F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3789040"/>
            <a:ext cx="766541" cy="766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02484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5460FA-69EF-45AB-813C-B93007DA0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6096" y="23660"/>
            <a:ext cx="3452190" cy="954107"/>
          </a:xfrm>
        </p:spPr>
        <p:txBody>
          <a:bodyPr/>
          <a:lstStyle/>
          <a:p>
            <a:r>
              <a:rPr lang="zh-CN" altLang="en-US" dirty="0"/>
              <a:t>程序、进程、线程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B0F2BA57-82C3-4940-9902-7D66649F90A0}"/>
              </a:ext>
            </a:extLst>
          </p:cNvPr>
          <p:cNvSpPr/>
          <p:nvPr/>
        </p:nvSpPr>
        <p:spPr>
          <a:xfrm>
            <a:off x="323528" y="620688"/>
            <a:ext cx="8568952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zh-CN" altLang="en-US" sz="2400" dirty="0"/>
              <a:t>上例的最后一步：等待水沸腾引入了</a:t>
            </a:r>
            <a:r>
              <a:rPr lang="zh-CN" altLang="en-US" sz="2400" b="1" dirty="0">
                <a:solidFill>
                  <a:srgbClr val="AE0B0B"/>
                </a:solidFill>
              </a:rPr>
              <a:t>异步</a:t>
            </a:r>
            <a:r>
              <a:rPr lang="zh-CN" altLang="en-US" sz="2400" dirty="0"/>
              <a:t>这个要点</a:t>
            </a:r>
            <a:endParaRPr lang="en-US" altLang="zh-CN" sz="2400" dirty="0"/>
          </a:p>
          <a:p>
            <a:pPr marL="342900" indent="-342900">
              <a:lnSpc>
                <a:spcPct val="200000"/>
              </a:lnSpc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zh-CN" altLang="en-US" sz="2400" dirty="0"/>
              <a:t>当水在加热的时候，你可以选择做什么</a:t>
            </a:r>
            <a:r>
              <a:rPr lang="en-US" altLang="zh-CN" sz="2400" dirty="0"/>
              <a:t>-</a:t>
            </a:r>
            <a:r>
              <a:rPr lang="zh-CN" altLang="en-US" sz="2400" dirty="0"/>
              <a:t>等待，或者开始准备吐丝面包（另一个异步任务），还可以取一份报纸看，同时仍然要记得煮开水的壶马上就会需要你的关注</a:t>
            </a:r>
            <a:endParaRPr lang="en-US" altLang="zh-CN" sz="2400" dirty="0"/>
          </a:p>
          <a:p>
            <a:pPr marL="342900" indent="-342900">
              <a:lnSpc>
                <a:spcPct val="200000"/>
              </a:lnSpc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zh-CN" altLang="en-US" sz="2400" dirty="0"/>
              <a:t>开水和吐丝面包的生产者知道他们的产品通常在异步的情况下使用，所以在任务结束的时候，它们会提高信号的音量。找到顺序和异步之间最好的平衡，通常是那些高效率人士的一个特点，对于程序来说也是如此</a:t>
            </a:r>
          </a:p>
        </p:txBody>
      </p:sp>
    </p:spTree>
    <p:extLst>
      <p:ext uri="{BB962C8B-B14F-4D97-AF65-F5344CB8AC3E}">
        <p14:creationId xmlns:p14="http://schemas.microsoft.com/office/powerpoint/2010/main" val="6611083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14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067944" y="229280"/>
            <a:ext cx="4752528" cy="576065"/>
          </a:xfrm>
        </p:spPr>
        <p:txBody>
          <a:bodyPr>
            <a:normAutofit fontScale="90000"/>
          </a:bodyPr>
          <a:lstStyle/>
          <a:p>
            <a:r>
              <a:rPr lang="zh-CN" altLang="en-US" b="1" dirty="0">
                <a:cs typeface="Times New Roman" pitchFamily="18" charset="0"/>
              </a:rPr>
              <a:t>基本概念：程序 </a:t>
            </a:r>
            <a:r>
              <a:rPr lang="en-US" altLang="zh-CN" b="1" dirty="0">
                <a:cs typeface="Times New Roman" pitchFamily="18" charset="0"/>
              </a:rPr>
              <a:t>- </a:t>
            </a:r>
            <a:r>
              <a:rPr lang="zh-CN" altLang="en-US" b="1" dirty="0">
                <a:cs typeface="Times New Roman" pitchFamily="18" charset="0"/>
              </a:rPr>
              <a:t>进程 </a:t>
            </a:r>
            <a:r>
              <a:rPr lang="en-US" altLang="zh-CN" b="1" dirty="0">
                <a:cs typeface="Times New Roman" pitchFamily="18" charset="0"/>
              </a:rPr>
              <a:t>- </a:t>
            </a:r>
            <a:r>
              <a:rPr lang="zh-CN" altLang="en-US" b="1" dirty="0">
                <a:cs typeface="Times New Roman" pitchFamily="18" charset="0"/>
              </a:rPr>
              <a:t>线程</a:t>
            </a:r>
          </a:p>
        </p:txBody>
      </p:sp>
      <p:sp>
        <p:nvSpPr>
          <p:cNvPr id="39014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19980" y="980728"/>
            <a:ext cx="8572500" cy="4714875"/>
          </a:xfrm>
        </p:spPr>
        <p:txBody>
          <a:bodyPr>
            <a:normAutofit lnSpcReduction="10000"/>
          </a:bodyPr>
          <a:lstStyle/>
          <a:p>
            <a:pPr>
              <a:buFont typeface="Wingdings" pitchFamily="2" charset="2"/>
              <a:buChar char="l"/>
            </a:pPr>
            <a:r>
              <a:rPr lang="zh-CN" altLang="en-US" b="1" dirty="0">
                <a:solidFill>
                  <a:srgbClr val="0000FF"/>
                </a:solidFill>
                <a:ea typeface="宋体" pitchFamily="2" charset="-122"/>
                <a:cs typeface="Times New Roman" pitchFamily="18" charset="0"/>
              </a:rPr>
              <a:t>程序</a:t>
            </a:r>
            <a:r>
              <a:rPr lang="en-US" altLang="zh-CN" b="1" dirty="0">
                <a:solidFill>
                  <a:srgbClr val="0000FF"/>
                </a:solidFill>
                <a:ea typeface="宋体" pitchFamily="2" charset="-122"/>
                <a:cs typeface="Times New Roman" pitchFamily="18" charset="0"/>
              </a:rPr>
              <a:t>(program)</a:t>
            </a:r>
            <a:r>
              <a:rPr lang="zh-CN" altLang="en-US" dirty="0">
                <a:ea typeface="宋体" pitchFamily="2" charset="-122"/>
                <a:cs typeface="Times New Roman" pitchFamily="18" charset="0"/>
              </a:rPr>
              <a:t>是为完成特定任务、用某种语言编写的一组指令的集合。即指</a:t>
            </a:r>
            <a:r>
              <a:rPr lang="zh-CN" altLang="en-US" dirty="0">
                <a:solidFill>
                  <a:srgbClr val="FF0000"/>
                </a:solidFill>
                <a:ea typeface="宋体" pitchFamily="2" charset="-122"/>
                <a:cs typeface="Times New Roman" pitchFamily="18" charset="0"/>
              </a:rPr>
              <a:t>一段静态的代码</a:t>
            </a:r>
            <a:r>
              <a:rPr lang="zh-CN" altLang="en-US" dirty="0">
                <a:ea typeface="宋体" pitchFamily="2" charset="-122"/>
                <a:cs typeface="Times New Roman" pitchFamily="18" charset="0"/>
              </a:rPr>
              <a:t>，静态对象。</a:t>
            </a:r>
          </a:p>
          <a:p>
            <a:pPr>
              <a:buFont typeface="Wingdings" pitchFamily="2" charset="2"/>
              <a:buChar char="l"/>
            </a:pPr>
            <a:r>
              <a:rPr lang="zh-CN" altLang="en-US" b="1" dirty="0">
                <a:solidFill>
                  <a:srgbClr val="0000FF"/>
                </a:solidFill>
                <a:ea typeface="宋体" pitchFamily="2" charset="-122"/>
                <a:cs typeface="Times New Roman" pitchFamily="18" charset="0"/>
              </a:rPr>
              <a:t>进程</a:t>
            </a:r>
            <a:r>
              <a:rPr lang="en-US" altLang="zh-CN" b="1" dirty="0">
                <a:solidFill>
                  <a:srgbClr val="0000FF"/>
                </a:solidFill>
                <a:ea typeface="宋体" pitchFamily="2" charset="-122"/>
                <a:cs typeface="Times New Roman" pitchFamily="18" charset="0"/>
              </a:rPr>
              <a:t>(process)</a:t>
            </a:r>
            <a:r>
              <a:rPr lang="zh-CN" altLang="en-US" dirty="0">
                <a:ea typeface="宋体" pitchFamily="2" charset="-122"/>
                <a:cs typeface="Times New Roman" pitchFamily="18" charset="0"/>
              </a:rPr>
              <a:t>是程序的一次执行过程，或是</a:t>
            </a:r>
            <a:r>
              <a:rPr lang="zh-CN" altLang="en-US" dirty="0">
                <a:solidFill>
                  <a:srgbClr val="FF0000"/>
                </a:solidFill>
                <a:ea typeface="宋体" pitchFamily="2" charset="-122"/>
                <a:cs typeface="Times New Roman" pitchFamily="18" charset="0"/>
              </a:rPr>
              <a:t>正在运行的一个程序</a:t>
            </a:r>
            <a:r>
              <a:rPr lang="zh-CN" altLang="en-US" dirty="0">
                <a:ea typeface="宋体" pitchFamily="2" charset="-122"/>
                <a:cs typeface="Times New Roman" pitchFamily="18" charset="0"/>
              </a:rPr>
              <a:t>。动态过程：有它自身的产生、存在和消亡的过程。</a:t>
            </a:r>
            <a:endParaRPr lang="en-US" altLang="zh-CN" dirty="0">
              <a:ea typeface="宋体" pitchFamily="2" charset="-122"/>
              <a:cs typeface="Times New Roman" pitchFamily="18" charset="0"/>
            </a:endParaRPr>
          </a:p>
          <a:p>
            <a:pPr lvl="1">
              <a:buFont typeface="Wingdings" pitchFamily="2" charset="2"/>
              <a:buChar char="Ø"/>
            </a:pPr>
            <a:r>
              <a:rPr lang="zh-CN" altLang="en-US" dirty="0">
                <a:ea typeface="宋体" pitchFamily="2" charset="-122"/>
                <a:cs typeface="Times New Roman" pitchFamily="18" charset="0"/>
              </a:rPr>
              <a:t>如：运行中的</a:t>
            </a:r>
            <a:r>
              <a:rPr lang="en-US" altLang="zh-CN" dirty="0">
                <a:ea typeface="宋体" pitchFamily="2" charset="-122"/>
                <a:cs typeface="Times New Roman" pitchFamily="18" charset="0"/>
              </a:rPr>
              <a:t>QQ</a:t>
            </a:r>
            <a:r>
              <a:rPr lang="zh-CN" altLang="en-US" dirty="0">
                <a:ea typeface="宋体" pitchFamily="2" charset="-122"/>
                <a:cs typeface="Times New Roman" pitchFamily="18" charset="0"/>
              </a:rPr>
              <a:t>，运行中的</a:t>
            </a:r>
            <a:r>
              <a:rPr lang="en-US" altLang="zh-CN" dirty="0">
                <a:ea typeface="宋体" pitchFamily="2" charset="-122"/>
                <a:cs typeface="Times New Roman" pitchFamily="18" charset="0"/>
              </a:rPr>
              <a:t>MP3</a:t>
            </a:r>
            <a:r>
              <a:rPr lang="zh-CN" altLang="en-US" dirty="0">
                <a:ea typeface="宋体" pitchFamily="2" charset="-122"/>
                <a:cs typeface="Times New Roman" pitchFamily="18" charset="0"/>
              </a:rPr>
              <a:t>播放器</a:t>
            </a:r>
            <a:endParaRPr lang="en-US" altLang="zh-CN" dirty="0">
              <a:ea typeface="宋体" pitchFamily="2" charset="-122"/>
              <a:cs typeface="Times New Roman" pitchFamily="18" charset="0"/>
            </a:endParaRPr>
          </a:p>
          <a:p>
            <a:pPr lvl="1">
              <a:buFont typeface="Wingdings" pitchFamily="2" charset="2"/>
              <a:buChar char="Ø"/>
            </a:pPr>
            <a:r>
              <a:rPr lang="zh-CN" altLang="en-US" dirty="0">
                <a:ea typeface="宋体" pitchFamily="2" charset="-122"/>
                <a:cs typeface="Times New Roman" pitchFamily="18" charset="0"/>
              </a:rPr>
              <a:t>程序是静态的，进程是动态的</a:t>
            </a:r>
          </a:p>
          <a:p>
            <a:pPr>
              <a:buFont typeface="Wingdings" pitchFamily="2" charset="2"/>
              <a:buChar char="l"/>
            </a:pPr>
            <a:r>
              <a:rPr lang="zh-CN" altLang="en-US" b="1" dirty="0">
                <a:solidFill>
                  <a:srgbClr val="0000FF"/>
                </a:solidFill>
                <a:ea typeface="宋体" pitchFamily="2" charset="-122"/>
                <a:cs typeface="Times New Roman" pitchFamily="18" charset="0"/>
              </a:rPr>
              <a:t>线程</a:t>
            </a:r>
            <a:r>
              <a:rPr lang="en-US" altLang="zh-CN" b="1" dirty="0">
                <a:solidFill>
                  <a:srgbClr val="0000FF"/>
                </a:solidFill>
                <a:ea typeface="宋体" pitchFamily="2" charset="-122"/>
                <a:cs typeface="Times New Roman" pitchFamily="18" charset="0"/>
              </a:rPr>
              <a:t>(thread)</a:t>
            </a:r>
            <a:r>
              <a:rPr lang="zh-CN" altLang="en-US" dirty="0">
                <a:ea typeface="宋体" pitchFamily="2" charset="-122"/>
                <a:cs typeface="Times New Roman" pitchFamily="18" charset="0"/>
              </a:rPr>
              <a:t>，进程可进一步细化为线程，是一个程序内部的一条执行路径。</a:t>
            </a:r>
            <a:endParaRPr lang="en-US" altLang="zh-CN" dirty="0">
              <a:ea typeface="宋体" pitchFamily="2" charset="-122"/>
              <a:cs typeface="Times New Roman" pitchFamily="18" charset="0"/>
            </a:endParaRPr>
          </a:p>
          <a:p>
            <a:pPr lvl="1">
              <a:buFont typeface="Wingdings" pitchFamily="2" charset="2"/>
              <a:buChar char="Ø"/>
            </a:pPr>
            <a:r>
              <a:rPr lang="zh-CN" altLang="en-US" dirty="0">
                <a:ea typeface="宋体" pitchFamily="2" charset="-122"/>
                <a:cs typeface="Times New Roman" pitchFamily="18" charset="0"/>
              </a:rPr>
              <a:t>若一个程序可同一时间执行多个线程，就是支持多线程的</a:t>
            </a:r>
            <a:endParaRPr lang="en-US" altLang="zh-CN" dirty="0">
              <a:ea typeface="宋体" pitchFamily="2" charset="-122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18312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B74761-BDEE-401F-A466-9E1623228B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8224" y="239103"/>
            <a:ext cx="2300062" cy="523220"/>
          </a:xfrm>
        </p:spPr>
        <p:txBody>
          <a:bodyPr/>
          <a:lstStyle/>
          <a:p>
            <a:r>
              <a:rPr lang="zh-CN" altLang="en-US" dirty="0"/>
              <a:t>进程和线程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40F162D-3A07-4EBD-98BC-B8571EDDBF13}"/>
              </a:ext>
            </a:extLst>
          </p:cNvPr>
          <p:cNvSpPr txBox="1">
            <a:spLocks/>
          </p:cNvSpPr>
          <p:nvPr/>
        </p:nvSpPr>
        <p:spPr>
          <a:xfrm>
            <a:off x="107504" y="764704"/>
            <a:ext cx="11792070" cy="5448937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线程与进程：</a:t>
            </a:r>
            <a:endParaRPr lang="zh-CN" altLang="en-US" dirty="0"/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8120D2B0-DA43-4007-8692-7CB5126BA728}"/>
              </a:ext>
            </a:extLst>
          </p:cNvPr>
          <p:cNvSpPr/>
          <p:nvPr/>
        </p:nvSpPr>
        <p:spPr>
          <a:xfrm>
            <a:off x="3563619" y="1783297"/>
            <a:ext cx="1440429" cy="1357671"/>
          </a:xfrm>
          <a:prstGeom prst="ellipse">
            <a:avLst/>
          </a:prstGeom>
          <a:solidFill>
            <a:srgbClr val="276A83"/>
          </a:solidFill>
          <a:ln w="101600">
            <a:solidFill>
              <a:srgbClr val="339933">
                <a:alpha val="96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进程</a:t>
            </a: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43682EFE-63DF-4CFA-A86D-F3EB3FF816E4}"/>
              </a:ext>
            </a:extLst>
          </p:cNvPr>
          <p:cNvSpPr>
            <a:spLocks noChangeAspect="1"/>
          </p:cNvSpPr>
          <p:nvPr/>
        </p:nvSpPr>
        <p:spPr>
          <a:xfrm>
            <a:off x="3563888" y="3898648"/>
            <a:ext cx="1447616" cy="1357200"/>
          </a:xfrm>
          <a:prstGeom prst="ellipse">
            <a:avLst/>
          </a:prstGeom>
          <a:solidFill>
            <a:srgbClr val="276A83"/>
          </a:solidFill>
          <a:ln w="101600">
            <a:solidFill>
              <a:srgbClr val="339933">
                <a:alpha val="96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线程</a:t>
            </a:r>
          </a:p>
        </p:txBody>
      </p:sp>
      <p:sp>
        <p:nvSpPr>
          <p:cNvPr id="6" name="任意多边形 17">
            <a:extLst>
              <a:ext uri="{FF2B5EF4-FFF2-40B4-BE49-F238E27FC236}">
                <a16:creationId xmlns:a16="http://schemas.microsoft.com/office/drawing/2014/main" id="{E0B58B26-8916-43D7-9257-9DEFD2B04278}"/>
              </a:ext>
            </a:extLst>
          </p:cNvPr>
          <p:cNvSpPr/>
          <p:nvPr/>
        </p:nvSpPr>
        <p:spPr bwMode="auto">
          <a:xfrm>
            <a:off x="395536" y="1970675"/>
            <a:ext cx="3096344" cy="1060629"/>
          </a:xfrm>
          <a:custGeom>
            <a:avLst/>
            <a:gdLst>
              <a:gd name="connsiteX0" fmla="*/ 3246560 w 3640138"/>
              <a:gd name="connsiteY0" fmla="*/ 0 h 1285876"/>
              <a:gd name="connsiteX1" fmla="*/ 3640138 w 3640138"/>
              <a:gd name="connsiteY1" fmla="*/ 642939 h 1285876"/>
              <a:gd name="connsiteX2" fmla="*/ 3246560 w 3640138"/>
              <a:gd name="connsiteY2" fmla="*/ 1285876 h 1285876"/>
              <a:gd name="connsiteX3" fmla="*/ 3246560 w 3640138"/>
              <a:gd name="connsiteY3" fmla="*/ 1224643 h 1285876"/>
              <a:gd name="connsiteX4" fmla="*/ 2705467 w 3640138"/>
              <a:gd name="connsiteY4" fmla="*/ 1224643 h 1285876"/>
              <a:gd name="connsiteX5" fmla="*/ 1893827 w 3640138"/>
              <a:gd name="connsiteY5" fmla="*/ 1224643 h 1285876"/>
              <a:gd name="connsiteX6" fmla="*/ 0 w 3640138"/>
              <a:gd name="connsiteY6" fmla="*/ 1224643 h 1285876"/>
              <a:gd name="connsiteX7" fmla="*/ 0 w 3640138"/>
              <a:gd name="connsiteY7" fmla="*/ 1030741 h 1285876"/>
              <a:gd name="connsiteX8" fmla="*/ 0 w 3640138"/>
              <a:gd name="connsiteY8" fmla="*/ 739888 h 1285876"/>
              <a:gd name="connsiteX9" fmla="*/ 0 w 3640138"/>
              <a:gd name="connsiteY9" fmla="*/ 61232 h 1285876"/>
              <a:gd name="connsiteX10" fmla="*/ 1893827 w 3640138"/>
              <a:gd name="connsiteY10" fmla="*/ 61232 h 1285876"/>
              <a:gd name="connsiteX11" fmla="*/ 2705467 w 3640138"/>
              <a:gd name="connsiteY11" fmla="*/ 61232 h 1285876"/>
              <a:gd name="connsiteX12" fmla="*/ 3246560 w 3640138"/>
              <a:gd name="connsiteY12" fmla="*/ 61232 h 1285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640138" h="1285876">
                <a:moveTo>
                  <a:pt x="3246560" y="0"/>
                </a:moveTo>
                <a:lnTo>
                  <a:pt x="3640138" y="642939"/>
                </a:lnTo>
                <a:lnTo>
                  <a:pt x="3246560" y="1285876"/>
                </a:lnTo>
                <a:lnTo>
                  <a:pt x="3246560" y="1224643"/>
                </a:lnTo>
                <a:lnTo>
                  <a:pt x="2705467" y="1224643"/>
                </a:lnTo>
                <a:lnTo>
                  <a:pt x="1893827" y="1224643"/>
                </a:lnTo>
                <a:lnTo>
                  <a:pt x="0" y="1224643"/>
                </a:lnTo>
                <a:lnTo>
                  <a:pt x="0" y="1030741"/>
                </a:lnTo>
                <a:lnTo>
                  <a:pt x="0" y="739888"/>
                </a:lnTo>
                <a:lnTo>
                  <a:pt x="0" y="61232"/>
                </a:lnTo>
                <a:lnTo>
                  <a:pt x="1893827" y="61232"/>
                </a:lnTo>
                <a:lnTo>
                  <a:pt x="2705467" y="61232"/>
                </a:lnTo>
                <a:lnTo>
                  <a:pt x="3246560" y="61232"/>
                </a:lnTo>
                <a:close/>
              </a:path>
            </a:pathLst>
          </a:custGeom>
          <a:solidFill>
            <a:srgbClr val="92D050"/>
          </a:solidFill>
          <a:ln w="101600">
            <a:solidFill>
              <a:srgbClr val="339933">
                <a:alpha val="96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系统运行程序的基本单位</a:t>
            </a:r>
          </a:p>
        </p:txBody>
      </p:sp>
      <p:sp>
        <p:nvSpPr>
          <p:cNvPr id="7" name="任意多边形 18">
            <a:extLst>
              <a:ext uri="{FF2B5EF4-FFF2-40B4-BE49-F238E27FC236}">
                <a16:creationId xmlns:a16="http://schemas.microsoft.com/office/drawing/2014/main" id="{0D548582-007D-4E59-8256-6B6EB41D3451}"/>
              </a:ext>
            </a:extLst>
          </p:cNvPr>
          <p:cNvSpPr/>
          <p:nvPr/>
        </p:nvSpPr>
        <p:spPr bwMode="auto">
          <a:xfrm flipH="1">
            <a:off x="5076056" y="1916832"/>
            <a:ext cx="3503947" cy="1060630"/>
          </a:xfrm>
          <a:custGeom>
            <a:avLst/>
            <a:gdLst>
              <a:gd name="connsiteX0" fmla="*/ 3504271 w 3929092"/>
              <a:gd name="connsiteY0" fmla="*/ 0 h 1285875"/>
              <a:gd name="connsiteX1" fmla="*/ 3504271 w 3929092"/>
              <a:gd name="connsiteY1" fmla="*/ 61232 h 1285875"/>
              <a:gd name="connsiteX2" fmla="*/ 2920226 w 3929092"/>
              <a:gd name="connsiteY2" fmla="*/ 61232 h 1285875"/>
              <a:gd name="connsiteX3" fmla="*/ 2044158 w 3929092"/>
              <a:gd name="connsiteY3" fmla="*/ 61232 h 1285875"/>
              <a:gd name="connsiteX4" fmla="*/ 0 w 3929092"/>
              <a:gd name="connsiteY4" fmla="*/ 61232 h 1285875"/>
              <a:gd name="connsiteX5" fmla="*/ 0 w 3929092"/>
              <a:gd name="connsiteY5" fmla="*/ 739888 h 1285875"/>
              <a:gd name="connsiteX6" fmla="*/ 0 w 3929092"/>
              <a:gd name="connsiteY6" fmla="*/ 1030741 h 1285875"/>
              <a:gd name="connsiteX7" fmla="*/ 0 w 3929092"/>
              <a:gd name="connsiteY7" fmla="*/ 1224643 h 1285875"/>
              <a:gd name="connsiteX8" fmla="*/ 2044158 w 3929092"/>
              <a:gd name="connsiteY8" fmla="*/ 1224643 h 1285875"/>
              <a:gd name="connsiteX9" fmla="*/ 2920226 w 3929092"/>
              <a:gd name="connsiteY9" fmla="*/ 1224643 h 1285875"/>
              <a:gd name="connsiteX10" fmla="*/ 3504271 w 3929092"/>
              <a:gd name="connsiteY10" fmla="*/ 1224643 h 1285875"/>
              <a:gd name="connsiteX11" fmla="*/ 3504271 w 3929092"/>
              <a:gd name="connsiteY11" fmla="*/ 1285875 h 1285875"/>
              <a:gd name="connsiteX12" fmla="*/ 3929092 w 3929092"/>
              <a:gd name="connsiteY12" fmla="*/ 642938 h 1285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929092" h="1285875">
                <a:moveTo>
                  <a:pt x="3504271" y="0"/>
                </a:moveTo>
                <a:lnTo>
                  <a:pt x="3504271" y="61232"/>
                </a:lnTo>
                <a:lnTo>
                  <a:pt x="2920226" y="61232"/>
                </a:lnTo>
                <a:lnTo>
                  <a:pt x="2044158" y="61232"/>
                </a:lnTo>
                <a:lnTo>
                  <a:pt x="0" y="61232"/>
                </a:lnTo>
                <a:lnTo>
                  <a:pt x="0" y="739888"/>
                </a:lnTo>
                <a:lnTo>
                  <a:pt x="0" y="1030741"/>
                </a:lnTo>
                <a:lnTo>
                  <a:pt x="0" y="1224643"/>
                </a:lnTo>
                <a:lnTo>
                  <a:pt x="2044158" y="1224643"/>
                </a:lnTo>
                <a:lnTo>
                  <a:pt x="2920226" y="1224643"/>
                </a:lnTo>
                <a:lnTo>
                  <a:pt x="3504271" y="1224643"/>
                </a:lnTo>
                <a:lnTo>
                  <a:pt x="3504271" y="1285875"/>
                </a:lnTo>
                <a:lnTo>
                  <a:pt x="3929092" y="642938"/>
                </a:lnTo>
                <a:close/>
              </a:path>
            </a:pathLst>
          </a:custGeom>
          <a:solidFill>
            <a:srgbClr val="92D050"/>
          </a:solidFill>
          <a:ln w="101600">
            <a:solidFill>
              <a:srgbClr val="339933">
                <a:alpha val="96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2" algn="ctr"/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有独立的内存空间和系统资源</a:t>
            </a:r>
          </a:p>
        </p:txBody>
      </p:sp>
      <p:sp>
        <p:nvSpPr>
          <p:cNvPr id="8" name="任意多边形 19">
            <a:extLst>
              <a:ext uri="{FF2B5EF4-FFF2-40B4-BE49-F238E27FC236}">
                <a16:creationId xmlns:a16="http://schemas.microsoft.com/office/drawing/2014/main" id="{BA84DA03-E3C6-4739-9EA4-4B55FA9BD1B9}"/>
              </a:ext>
            </a:extLst>
          </p:cNvPr>
          <p:cNvSpPr/>
          <p:nvPr/>
        </p:nvSpPr>
        <p:spPr bwMode="auto">
          <a:xfrm>
            <a:off x="179512" y="4005064"/>
            <a:ext cx="3312368" cy="1090802"/>
          </a:xfrm>
          <a:custGeom>
            <a:avLst/>
            <a:gdLst>
              <a:gd name="connsiteX0" fmla="*/ 3246560 w 3640138"/>
              <a:gd name="connsiteY0" fmla="*/ 0 h 1285876"/>
              <a:gd name="connsiteX1" fmla="*/ 3640138 w 3640138"/>
              <a:gd name="connsiteY1" fmla="*/ 642939 h 1285876"/>
              <a:gd name="connsiteX2" fmla="*/ 3246560 w 3640138"/>
              <a:gd name="connsiteY2" fmla="*/ 1285876 h 1285876"/>
              <a:gd name="connsiteX3" fmla="*/ 3246560 w 3640138"/>
              <a:gd name="connsiteY3" fmla="*/ 1224644 h 1285876"/>
              <a:gd name="connsiteX4" fmla="*/ 2705467 w 3640138"/>
              <a:gd name="connsiteY4" fmla="*/ 1224644 h 1285876"/>
              <a:gd name="connsiteX5" fmla="*/ 1893827 w 3640138"/>
              <a:gd name="connsiteY5" fmla="*/ 1224644 h 1285876"/>
              <a:gd name="connsiteX6" fmla="*/ 0 w 3640138"/>
              <a:gd name="connsiteY6" fmla="*/ 1224644 h 1285876"/>
              <a:gd name="connsiteX7" fmla="*/ 0 w 3640138"/>
              <a:gd name="connsiteY7" fmla="*/ 1030742 h 1285876"/>
              <a:gd name="connsiteX8" fmla="*/ 0 w 3640138"/>
              <a:gd name="connsiteY8" fmla="*/ 739889 h 1285876"/>
              <a:gd name="connsiteX9" fmla="*/ 0 w 3640138"/>
              <a:gd name="connsiteY9" fmla="*/ 61233 h 1285876"/>
              <a:gd name="connsiteX10" fmla="*/ 1893827 w 3640138"/>
              <a:gd name="connsiteY10" fmla="*/ 61233 h 1285876"/>
              <a:gd name="connsiteX11" fmla="*/ 2705467 w 3640138"/>
              <a:gd name="connsiteY11" fmla="*/ 61233 h 1285876"/>
              <a:gd name="connsiteX12" fmla="*/ 3246560 w 3640138"/>
              <a:gd name="connsiteY12" fmla="*/ 61233 h 1285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640138" h="1285876">
                <a:moveTo>
                  <a:pt x="3246560" y="0"/>
                </a:moveTo>
                <a:lnTo>
                  <a:pt x="3640138" y="642939"/>
                </a:lnTo>
                <a:lnTo>
                  <a:pt x="3246560" y="1285876"/>
                </a:lnTo>
                <a:lnTo>
                  <a:pt x="3246560" y="1224644"/>
                </a:lnTo>
                <a:lnTo>
                  <a:pt x="2705467" y="1224644"/>
                </a:lnTo>
                <a:lnTo>
                  <a:pt x="1893827" y="1224644"/>
                </a:lnTo>
                <a:lnTo>
                  <a:pt x="0" y="1224644"/>
                </a:lnTo>
                <a:lnTo>
                  <a:pt x="0" y="1030742"/>
                </a:lnTo>
                <a:lnTo>
                  <a:pt x="0" y="739889"/>
                </a:lnTo>
                <a:lnTo>
                  <a:pt x="0" y="61233"/>
                </a:lnTo>
                <a:lnTo>
                  <a:pt x="1893827" y="61233"/>
                </a:lnTo>
                <a:lnTo>
                  <a:pt x="2705467" y="61233"/>
                </a:lnTo>
                <a:lnTo>
                  <a:pt x="3246560" y="61233"/>
                </a:lnTo>
                <a:close/>
              </a:path>
            </a:pathLst>
          </a:custGeom>
          <a:solidFill>
            <a:srgbClr val="92D050"/>
          </a:solidFill>
          <a:ln w="101600">
            <a:solidFill>
              <a:srgbClr val="339933">
                <a:alpha val="96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进程中执行运算的最小单位</a:t>
            </a:r>
          </a:p>
        </p:txBody>
      </p:sp>
      <p:sp>
        <p:nvSpPr>
          <p:cNvPr id="9" name="任意多边形 21">
            <a:extLst>
              <a:ext uri="{FF2B5EF4-FFF2-40B4-BE49-F238E27FC236}">
                <a16:creationId xmlns:a16="http://schemas.microsoft.com/office/drawing/2014/main" id="{A769B04C-5143-4B24-A862-813821FE2950}"/>
              </a:ext>
            </a:extLst>
          </p:cNvPr>
          <p:cNvSpPr/>
          <p:nvPr/>
        </p:nvSpPr>
        <p:spPr bwMode="auto">
          <a:xfrm flipH="1">
            <a:off x="5004047" y="4005064"/>
            <a:ext cx="3881529" cy="1090802"/>
          </a:xfrm>
          <a:custGeom>
            <a:avLst/>
            <a:gdLst>
              <a:gd name="connsiteX0" fmla="*/ 3504271 w 3929092"/>
              <a:gd name="connsiteY0" fmla="*/ 0 h 1285875"/>
              <a:gd name="connsiteX1" fmla="*/ 3504271 w 3929092"/>
              <a:gd name="connsiteY1" fmla="*/ 61232 h 1285875"/>
              <a:gd name="connsiteX2" fmla="*/ 2920226 w 3929092"/>
              <a:gd name="connsiteY2" fmla="*/ 61232 h 1285875"/>
              <a:gd name="connsiteX3" fmla="*/ 2044158 w 3929092"/>
              <a:gd name="connsiteY3" fmla="*/ 61232 h 1285875"/>
              <a:gd name="connsiteX4" fmla="*/ 0 w 3929092"/>
              <a:gd name="connsiteY4" fmla="*/ 61232 h 1285875"/>
              <a:gd name="connsiteX5" fmla="*/ 0 w 3929092"/>
              <a:gd name="connsiteY5" fmla="*/ 739888 h 1285875"/>
              <a:gd name="connsiteX6" fmla="*/ 0 w 3929092"/>
              <a:gd name="connsiteY6" fmla="*/ 1030741 h 1285875"/>
              <a:gd name="connsiteX7" fmla="*/ 0 w 3929092"/>
              <a:gd name="connsiteY7" fmla="*/ 1224643 h 1285875"/>
              <a:gd name="connsiteX8" fmla="*/ 2044158 w 3929092"/>
              <a:gd name="connsiteY8" fmla="*/ 1224643 h 1285875"/>
              <a:gd name="connsiteX9" fmla="*/ 2920226 w 3929092"/>
              <a:gd name="connsiteY9" fmla="*/ 1224643 h 1285875"/>
              <a:gd name="connsiteX10" fmla="*/ 3504271 w 3929092"/>
              <a:gd name="connsiteY10" fmla="*/ 1224643 h 1285875"/>
              <a:gd name="connsiteX11" fmla="*/ 3504271 w 3929092"/>
              <a:gd name="connsiteY11" fmla="*/ 1285875 h 1285875"/>
              <a:gd name="connsiteX12" fmla="*/ 3929092 w 3929092"/>
              <a:gd name="connsiteY12" fmla="*/ 642938 h 1285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929092" h="1285875">
                <a:moveTo>
                  <a:pt x="3504271" y="0"/>
                </a:moveTo>
                <a:lnTo>
                  <a:pt x="3504271" y="61232"/>
                </a:lnTo>
                <a:lnTo>
                  <a:pt x="2920226" y="61232"/>
                </a:lnTo>
                <a:lnTo>
                  <a:pt x="2044158" y="61232"/>
                </a:lnTo>
                <a:lnTo>
                  <a:pt x="0" y="61232"/>
                </a:lnTo>
                <a:lnTo>
                  <a:pt x="0" y="739888"/>
                </a:lnTo>
                <a:lnTo>
                  <a:pt x="0" y="1030741"/>
                </a:lnTo>
                <a:lnTo>
                  <a:pt x="0" y="1224643"/>
                </a:lnTo>
                <a:lnTo>
                  <a:pt x="2044158" y="1224643"/>
                </a:lnTo>
                <a:lnTo>
                  <a:pt x="2920226" y="1224643"/>
                </a:lnTo>
                <a:lnTo>
                  <a:pt x="3504271" y="1224643"/>
                </a:lnTo>
                <a:lnTo>
                  <a:pt x="3504271" y="1285875"/>
                </a:lnTo>
                <a:lnTo>
                  <a:pt x="3929092" y="642938"/>
                </a:lnTo>
                <a:close/>
              </a:path>
            </a:pathLst>
          </a:custGeom>
          <a:solidFill>
            <a:srgbClr val="92D050"/>
          </a:solidFill>
          <a:ln w="101600">
            <a:solidFill>
              <a:srgbClr val="339933">
                <a:alpha val="96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2" algn="ctr"/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处理器分配给线程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2" algn="ctr"/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真正在处理器上运行的是线程</a:t>
            </a:r>
          </a:p>
        </p:txBody>
      </p:sp>
    </p:spTree>
    <p:extLst>
      <p:ext uri="{BB962C8B-B14F-4D97-AF65-F5344CB8AC3E}">
        <p14:creationId xmlns:p14="http://schemas.microsoft.com/office/powerpoint/2010/main" val="16901354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17223A5-530B-47B7-B04E-8CB8CC6044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2160" y="23660"/>
            <a:ext cx="2876126" cy="954107"/>
          </a:xfrm>
        </p:spPr>
        <p:txBody>
          <a:bodyPr/>
          <a:lstStyle/>
          <a:p>
            <a:r>
              <a:rPr lang="zh-CN" altLang="en-US" dirty="0"/>
              <a:t>多线程的优点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653305B-5C02-41ED-AAFD-7C3BEE19ADBC}"/>
              </a:ext>
            </a:extLst>
          </p:cNvPr>
          <p:cNvSpPr txBox="1">
            <a:spLocks/>
          </p:cNvSpPr>
          <p:nvPr/>
        </p:nvSpPr>
        <p:spPr>
          <a:xfrm>
            <a:off x="258578" y="764704"/>
            <a:ext cx="8561894" cy="5688632"/>
          </a:xfrm>
          <a:prstGeom prst="rect">
            <a:avLst/>
          </a:prstGeom>
        </p:spPr>
        <p:txBody>
          <a:bodyPr>
            <a:normAutofit fontScale="55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71550" lvl="1" indent="-514350">
              <a:lnSpc>
                <a:spcPct val="170000"/>
              </a:lnSpc>
              <a:buClr>
                <a:srgbClr val="C00000"/>
              </a:buClr>
              <a:buFont typeface="+mj-lt"/>
              <a:buAutoNum type="arabicPeriod"/>
            </a:pPr>
            <a:r>
              <a:rPr lang="zh-CN" altLang="en-US" sz="3200" dirty="0"/>
              <a:t>可以更好的实现并行</a:t>
            </a:r>
          </a:p>
          <a:p>
            <a:pPr marL="971550" lvl="1" indent="-514350">
              <a:lnSpc>
                <a:spcPct val="170000"/>
              </a:lnSpc>
              <a:buClr>
                <a:srgbClr val="C00000"/>
              </a:buClr>
              <a:buFont typeface="+mj-lt"/>
              <a:buAutoNum type="arabicPeriod"/>
            </a:pPr>
            <a:r>
              <a:rPr lang="zh-CN" altLang="en-US" sz="3200" dirty="0"/>
              <a:t>恰当地使用线程时，可以降低开发和维护的开销，并且能够提高复杂应用的性能。</a:t>
            </a:r>
          </a:p>
          <a:p>
            <a:pPr marL="971550" lvl="1" indent="-514350">
              <a:lnSpc>
                <a:spcPct val="170000"/>
              </a:lnSpc>
              <a:buClr>
                <a:srgbClr val="C00000"/>
              </a:buClr>
              <a:buFont typeface="+mj-lt"/>
              <a:buAutoNum type="arabicPeriod"/>
            </a:pPr>
            <a:r>
              <a:rPr lang="en-US" altLang="zh-CN" sz="3200" dirty="0"/>
              <a:t>CPU</a:t>
            </a:r>
            <a:r>
              <a:rPr lang="zh-CN" altLang="en-US" sz="3200" dirty="0"/>
              <a:t>在线程之间开关时的开销远比进程要少得多。因开关线程都在同一地址空间内，只需要修改线程控制表或队列，不涉及地址空间和其他工作。</a:t>
            </a:r>
          </a:p>
          <a:p>
            <a:pPr marL="971550" lvl="1" indent="-514350">
              <a:lnSpc>
                <a:spcPct val="170000"/>
              </a:lnSpc>
              <a:buClr>
                <a:srgbClr val="C00000"/>
              </a:buClr>
              <a:buFont typeface="+mj-lt"/>
              <a:buAutoNum type="arabicPeriod"/>
            </a:pPr>
            <a:r>
              <a:rPr lang="zh-CN" altLang="en-US" sz="3200" dirty="0"/>
              <a:t>创建和撤销线程的开销较之进程要少。</a:t>
            </a:r>
            <a:endParaRPr lang="en-US" altLang="zh-CN" sz="3200" dirty="0"/>
          </a:p>
          <a:p>
            <a:pPr marL="971550" lvl="1" indent="-514350">
              <a:lnSpc>
                <a:spcPct val="170000"/>
              </a:lnSpc>
              <a:buFont typeface="+mj-lt"/>
              <a:buAutoNum type="arabicPeriod"/>
            </a:pPr>
            <a:endParaRPr lang="en-US" altLang="zh-CN" dirty="0"/>
          </a:p>
          <a:p>
            <a:pPr>
              <a:lnSpc>
                <a:spcPct val="170000"/>
              </a:lnSpc>
              <a:buClr>
                <a:srgbClr val="C00000"/>
              </a:buClr>
            </a:pPr>
            <a:r>
              <a:rPr lang="en-US" altLang="zh-CN" sz="4400" dirty="0"/>
              <a:t>Java</a:t>
            </a:r>
            <a:r>
              <a:rPr lang="zh-CN" altLang="en-US" sz="4400" dirty="0"/>
              <a:t>在</a:t>
            </a:r>
            <a:r>
              <a:rPr lang="zh-CN" altLang="en-US" sz="4400" b="1" dirty="0">
                <a:solidFill>
                  <a:srgbClr val="AE0B0B"/>
                </a:solidFill>
              </a:rPr>
              <a:t>语言级</a:t>
            </a:r>
            <a:r>
              <a:rPr lang="zh-CN" altLang="en-US" sz="4400" dirty="0"/>
              <a:t>提供了对多线程程序设计的支持</a:t>
            </a:r>
            <a:endParaRPr lang="en-US" altLang="zh-CN" sz="4400" dirty="0"/>
          </a:p>
          <a:p>
            <a:pPr>
              <a:lnSpc>
                <a:spcPct val="170000"/>
              </a:lnSpc>
              <a:buClr>
                <a:srgbClr val="C00000"/>
              </a:buClr>
            </a:pPr>
            <a:r>
              <a:rPr lang="zh-CN" altLang="en-US" sz="4400" dirty="0"/>
              <a:t>多线程操作会增加程序的执行效率。各线程之间切换执行，时间比较短，看似是多线程同时运行，但对于执行者</a:t>
            </a:r>
            <a:r>
              <a:rPr lang="en-US" altLang="zh-CN" sz="4400" dirty="0"/>
              <a:t>CPU</a:t>
            </a:r>
            <a:r>
              <a:rPr lang="zh-CN" altLang="en-US" sz="4400" dirty="0"/>
              <a:t>来说，某一个时刻只有一个线程在运行</a:t>
            </a:r>
            <a:endParaRPr lang="en-US" altLang="zh-CN" sz="4400" dirty="0"/>
          </a:p>
        </p:txBody>
      </p:sp>
    </p:spTree>
    <p:extLst>
      <p:ext uri="{BB962C8B-B14F-4D97-AF65-F5344CB8AC3E}">
        <p14:creationId xmlns:p14="http://schemas.microsoft.com/office/powerpoint/2010/main" val="41867384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127676" y="260648"/>
            <a:ext cx="2620788" cy="576065"/>
          </a:xfrm>
        </p:spPr>
        <p:txBody>
          <a:bodyPr>
            <a:normAutofit/>
          </a:bodyPr>
          <a:lstStyle/>
          <a:p>
            <a:r>
              <a:rPr lang="zh-CN" altLang="en-US" b="1" dirty="0">
                <a:cs typeface="Times New Roman" pitchFamily="18" charset="0"/>
              </a:rPr>
              <a:t>进程与多线程</a:t>
            </a:r>
            <a:endParaRPr lang="zh-CN" altLang="zh-CN" b="1" dirty="0">
              <a:cs typeface="Times New Roman" pitchFamily="18" charset="0"/>
            </a:endParaRPr>
          </a:p>
        </p:txBody>
      </p:sp>
      <p:sp>
        <p:nvSpPr>
          <p:cNvPr id="337923" name="Freeform 3"/>
          <p:cNvSpPr>
            <a:spLocks/>
          </p:cNvSpPr>
          <p:nvPr/>
        </p:nvSpPr>
        <p:spPr bwMode="auto">
          <a:xfrm>
            <a:off x="2597224" y="2191544"/>
            <a:ext cx="152400" cy="1828800"/>
          </a:xfrm>
          <a:custGeom>
            <a:avLst/>
            <a:gdLst/>
            <a:ahLst/>
            <a:cxnLst>
              <a:cxn ang="0">
                <a:pos x="120" y="0"/>
              </a:cxn>
              <a:cxn ang="0">
                <a:pos x="312" y="288"/>
              </a:cxn>
              <a:cxn ang="0">
                <a:pos x="120" y="576"/>
              </a:cxn>
              <a:cxn ang="0">
                <a:pos x="312" y="864"/>
              </a:cxn>
              <a:cxn ang="0">
                <a:pos x="120" y="1200"/>
              </a:cxn>
              <a:cxn ang="0">
                <a:pos x="312" y="1488"/>
              </a:cxn>
              <a:cxn ang="0">
                <a:pos x="120" y="1776"/>
              </a:cxn>
              <a:cxn ang="0">
                <a:pos x="312" y="2016"/>
              </a:cxn>
              <a:cxn ang="0">
                <a:pos x="120" y="2208"/>
              </a:cxn>
            </a:cxnLst>
            <a:rect l="0" t="0" r="r" b="b"/>
            <a:pathLst>
              <a:path w="312" h="2400">
                <a:moveTo>
                  <a:pt x="120" y="0"/>
                </a:moveTo>
                <a:cubicBezTo>
                  <a:pt x="216" y="96"/>
                  <a:pt x="312" y="192"/>
                  <a:pt x="312" y="288"/>
                </a:cubicBezTo>
                <a:cubicBezTo>
                  <a:pt x="312" y="384"/>
                  <a:pt x="120" y="480"/>
                  <a:pt x="120" y="576"/>
                </a:cubicBezTo>
                <a:cubicBezTo>
                  <a:pt x="120" y="672"/>
                  <a:pt x="312" y="760"/>
                  <a:pt x="312" y="864"/>
                </a:cubicBezTo>
                <a:cubicBezTo>
                  <a:pt x="312" y="968"/>
                  <a:pt x="120" y="1096"/>
                  <a:pt x="120" y="1200"/>
                </a:cubicBezTo>
                <a:cubicBezTo>
                  <a:pt x="120" y="1304"/>
                  <a:pt x="312" y="1392"/>
                  <a:pt x="312" y="1488"/>
                </a:cubicBezTo>
                <a:cubicBezTo>
                  <a:pt x="312" y="1584"/>
                  <a:pt x="120" y="1688"/>
                  <a:pt x="120" y="1776"/>
                </a:cubicBezTo>
                <a:cubicBezTo>
                  <a:pt x="120" y="1864"/>
                  <a:pt x="312" y="1944"/>
                  <a:pt x="312" y="2016"/>
                </a:cubicBezTo>
                <a:cubicBezTo>
                  <a:pt x="312" y="2088"/>
                  <a:pt x="0" y="2400"/>
                  <a:pt x="120" y="2208"/>
                </a:cubicBezTo>
              </a:path>
            </a:pathLst>
          </a:custGeom>
          <a:noFill/>
          <a:ln w="12700" cap="sq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zh-CN" altLang="en-US">
              <a:ea typeface="宋体" pitchFamily="2" charset="-122"/>
              <a:cs typeface="Times New Roman" pitchFamily="18" charset="0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2825824" y="2648749"/>
            <a:ext cx="1905000" cy="369888"/>
            <a:chOff x="2016" y="2400"/>
            <a:chExt cx="1200" cy="233"/>
          </a:xfrm>
        </p:grpSpPr>
        <p:sp>
          <p:nvSpPr>
            <p:cNvPr id="337925" name="Text Box 5"/>
            <p:cNvSpPr txBox="1">
              <a:spLocks noChangeArrowheads="1"/>
            </p:cNvSpPr>
            <p:nvPr/>
          </p:nvSpPr>
          <p:spPr bwMode="auto">
            <a:xfrm>
              <a:off x="2448" y="2400"/>
              <a:ext cx="768" cy="233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u="none">
                  <a:ea typeface="宋体" pitchFamily="2" charset="-122"/>
                  <a:cs typeface="Times New Roman" pitchFamily="18" charset="0"/>
                </a:rPr>
                <a:t>单线程</a:t>
              </a:r>
            </a:p>
          </p:txBody>
        </p:sp>
        <p:sp>
          <p:nvSpPr>
            <p:cNvPr id="337926" name="Line 6"/>
            <p:cNvSpPr>
              <a:spLocks noChangeShapeType="1"/>
            </p:cNvSpPr>
            <p:nvPr/>
          </p:nvSpPr>
          <p:spPr bwMode="auto">
            <a:xfrm flipH="1">
              <a:off x="2016" y="2544"/>
              <a:ext cx="432" cy="0"/>
            </a:xfrm>
            <a:prstGeom prst="line">
              <a:avLst/>
            </a:prstGeom>
            <a:noFill/>
            <a:ln w="25400" cap="sq">
              <a:solidFill>
                <a:schemeClr val="tx1"/>
              </a:solidFill>
              <a:round/>
              <a:headEnd type="none" w="sm" len="sm"/>
              <a:tailEnd type="stealth" w="med" len="lg"/>
            </a:ln>
            <a:effectLst/>
          </p:spPr>
          <p:txBody>
            <a:bodyPr wrap="none" anchor="ctr"/>
            <a:lstStyle/>
            <a:p>
              <a:endParaRPr lang="zh-CN" altLang="en-US">
                <a:ea typeface="宋体" pitchFamily="2" charset="-122"/>
                <a:cs typeface="Times New Roman" pitchFamily="18" charset="0"/>
              </a:endParaRPr>
            </a:p>
          </p:txBody>
        </p:sp>
      </p:grpSp>
      <p:grpSp>
        <p:nvGrpSpPr>
          <p:cNvPr id="3" name="Group 7"/>
          <p:cNvGrpSpPr>
            <a:grpSpLocks/>
          </p:cNvGrpSpPr>
          <p:nvPr/>
        </p:nvGrpSpPr>
        <p:grpSpPr bwMode="auto">
          <a:xfrm>
            <a:off x="5569024" y="2267744"/>
            <a:ext cx="914400" cy="1828800"/>
            <a:chOff x="3744" y="2160"/>
            <a:chExt cx="576" cy="1152"/>
          </a:xfrm>
        </p:grpSpPr>
        <p:sp>
          <p:nvSpPr>
            <p:cNvPr id="337928" name="Freeform 8"/>
            <p:cNvSpPr>
              <a:spLocks/>
            </p:cNvSpPr>
            <p:nvPr/>
          </p:nvSpPr>
          <p:spPr bwMode="auto">
            <a:xfrm>
              <a:off x="3744" y="2160"/>
              <a:ext cx="96" cy="1152"/>
            </a:xfrm>
            <a:custGeom>
              <a:avLst/>
              <a:gdLst/>
              <a:ahLst/>
              <a:cxnLst>
                <a:cxn ang="0">
                  <a:pos x="120" y="0"/>
                </a:cxn>
                <a:cxn ang="0">
                  <a:pos x="312" y="288"/>
                </a:cxn>
                <a:cxn ang="0">
                  <a:pos x="120" y="576"/>
                </a:cxn>
                <a:cxn ang="0">
                  <a:pos x="312" y="864"/>
                </a:cxn>
                <a:cxn ang="0">
                  <a:pos x="120" y="1200"/>
                </a:cxn>
                <a:cxn ang="0">
                  <a:pos x="312" y="1488"/>
                </a:cxn>
                <a:cxn ang="0">
                  <a:pos x="120" y="1776"/>
                </a:cxn>
                <a:cxn ang="0">
                  <a:pos x="312" y="2016"/>
                </a:cxn>
                <a:cxn ang="0">
                  <a:pos x="120" y="2208"/>
                </a:cxn>
              </a:cxnLst>
              <a:rect l="0" t="0" r="r" b="b"/>
              <a:pathLst>
                <a:path w="312" h="2400">
                  <a:moveTo>
                    <a:pt x="120" y="0"/>
                  </a:moveTo>
                  <a:cubicBezTo>
                    <a:pt x="216" y="96"/>
                    <a:pt x="312" y="192"/>
                    <a:pt x="312" y="288"/>
                  </a:cubicBezTo>
                  <a:cubicBezTo>
                    <a:pt x="312" y="384"/>
                    <a:pt x="120" y="480"/>
                    <a:pt x="120" y="576"/>
                  </a:cubicBezTo>
                  <a:cubicBezTo>
                    <a:pt x="120" y="672"/>
                    <a:pt x="312" y="760"/>
                    <a:pt x="312" y="864"/>
                  </a:cubicBezTo>
                  <a:cubicBezTo>
                    <a:pt x="312" y="968"/>
                    <a:pt x="120" y="1096"/>
                    <a:pt x="120" y="1200"/>
                  </a:cubicBezTo>
                  <a:cubicBezTo>
                    <a:pt x="120" y="1304"/>
                    <a:pt x="312" y="1392"/>
                    <a:pt x="312" y="1488"/>
                  </a:cubicBezTo>
                  <a:cubicBezTo>
                    <a:pt x="312" y="1584"/>
                    <a:pt x="120" y="1688"/>
                    <a:pt x="120" y="1776"/>
                  </a:cubicBezTo>
                  <a:cubicBezTo>
                    <a:pt x="120" y="1864"/>
                    <a:pt x="312" y="1944"/>
                    <a:pt x="312" y="2016"/>
                  </a:cubicBezTo>
                  <a:cubicBezTo>
                    <a:pt x="312" y="2088"/>
                    <a:pt x="0" y="2400"/>
                    <a:pt x="120" y="2208"/>
                  </a:cubicBezTo>
                </a:path>
              </a:pathLst>
            </a:custGeom>
            <a:noFill/>
            <a:ln w="12700" cap="sq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zh-CN" altLang="en-US">
                <a:ea typeface="宋体" pitchFamily="2" charset="-122"/>
                <a:cs typeface="Times New Roman" pitchFamily="18" charset="0"/>
              </a:endParaRPr>
            </a:p>
          </p:txBody>
        </p:sp>
        <p:sp>
          <p:nvSpPr>
            <p:cNvPr id="337929" name="Freeform 9"/>
            <p:cNvSpPr>
              <a:spLocks/>
            </p:cNvSpPr>
            <p:nvPr/>
          </p:nvSpPr>
          <p:spPr bwMode="auto">
            <a:xfrm>
              <a:off x="3984" y="2160"/>
              <a:ext cx="96" cy="1152"/>
            </a:xfrm>
            <a:custGeom>
              <a:avLst/>
              <a:gdLst/>
              <a:ahLst/>
              <a:cxnLst>
                <a:cxn ang="0">
                  <a:pos x="120" y="0"/>
                </a:cxn>
                <a:cxn ang="0">
                  <a:pos x="312" y="288"/>
                </a:cxn>
                <a:cxn ang="0">
                  <a:pos x="120" y="576"/>
                </a:cxn>
                <a:cxn ang="0">
                  <a:pos x="312" y="864"/>
                </a:cxn>
                <a:cxn ang="0">
                  <a:pos x="120" y="1200"/>
                </a:cxn>
                <a:cxn ang="0">
                  <a:pos x="312" y="1488"/>
                </a:cxn>
                <a:cxn ang="0">
                  <a:pos x="120" y="1776"/>
                </a:cxn>
                <a:cxn ang="0">
                  <a:pos x="312" y="2016"/>
                </a:cxn>
                <a:cxn ang="0">
                  <a:pos x="120" y="2208"/>
                </a:cxn>
              </a:cxnLst>
              <a:rect l="0" t="0" r="r" b="b"/>
              <a:pathLst>
                <a:path w="312" h="2400">
                  <a:moveTo>
                    <a:pt x="120" y="0"/>
                  </a:moveTo>
                  <a:cubicBezTo>
                    <a:pt x="216" y="96"/>
                    <a:pt x="312" y="192"/>
                    <a:pt x="312" y="288"/>
                  </a:cubicBezTo>
                  <a:cubicBezTo>
                    <a:pt x="312" y="384"/>
                    <a:pt x="120" y="480"/>
                    <a:pt x="120" y="576"/>
                  </a:cubicBezTo>
                  <a:cubicBezTo>
                    <a:pt x="120" y="672"/>
                    <a:pt x="312" y="760"/>
                    <a:pt x="312" y="864"/>
                  </a:cubicBezTo>
                  <a:cubicBezTo>
                    <a:pt x="312" y="968"/>
                    <a:pt x="120" y="1096"/>
                    <a:pt x="120" y="1200"/>
                  </a:cubicBezTo>
                  <a:cubicBezTo>
                    <a:pt x="120" y="1304"/>
                    <a:pt x="312" y="1392"/>
                    <a:pt x="312" y="1488"/>
                  </a:cubicBezTo>
                  <a:cubicBezTo>
                    <a:pt x="312" y="1584"/>
                    <a:pt x="120" y="1688"/>
                    <a:pt x="120" y="1776"/>
                  </a:cubicBezTo>
                  <a:cubicBezTo>
                    <a:pt x="120" y="1864"/>
                    <a:pt x="312" y="1944"/>
                    <a:pt x="312" y="2016"/>
                  </a:cubicBezTo>
                  <a:cubicBezTo>
                    <a:pt x="312" y="2088"/>
                    <a:pt x="0" y="2400"/>
                    <a:pt x="120" y="2208"/>
                  </a:cubicBezTo>
                </a:path>
              </a:pathLst>
            </a:custGeom>
            <a:noFill/>
            <a:ln w="12700" cap="sq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zh-CN" altLang="en-US">
                <a:ea typeface="宋体" pitchFamily="2" charset="-122"/>
                <a:cs typeface="Times New Roman" pitchFamily="18" charset="0"/>
              </a:endParaRPr>
            </a:p>
          </p:txBody>
        </p:sp>
        <p:sp>
          <p:nvSpPr>
            <p:cNvPr id="337930" name="Freeform 10"/>
            <p:cNvSpPr>
              <a:spLocks/>
            </p:cNvSpPr>
            <p:nvPr/>
          </p:nvSpPr>
          <p:spPr bwMode="auto">
            <a:xfrm>
              <a:off x="4224" y="2160"/>
              <a:ext cx="96" cy="1152"/>
            </a:xfrm>
            <a:custGeom>
              <a:avLst/>
              <a:gdLst/>
              <a:ahLst/>
              <a:cxnLst>
                <a:cxn ang="0">
                  <a:pos x="120" y="0"/>
                </a:cxn>
                <a:cxn ang="0">
                  <a:pos x="312" y="288"/>
                </a:cxn>
                <a:cxn ang="0">
                  <a:pos x="120" y="576"/>
                </a:cxn>
                <a:cxn ang="0">
                  <a:pos x="312" y="864"/>
                </a:cxn>
                <a:cxn ang="0">
                  <a:pos x="120" y="1200"/>
                </a:cxn>
                <a:cxn ang="0">
                  <a:pos x="312" y="1488"/>
                </a:cxn>
                <a:cxn ang="0">
                  <a:pos x="120" y="1776"/>
                </a:cxn>
                <a:cxn ang="0">
                  <a:pos x="312" y="2016"/>
                </a:cxn>
                <a:cxn ang="0">
                  <a:pos x="120" y="2208"/>
                </a:cxn>
              </a:cxnLst>
              <a:rect l="0" t="0" r="r" b="b"/>
              <a:pathLst>
                <a:path w="312" h="2400">
                  <a:moveTo>
                    <a:pt x="120" y="0"/>
                  </a:moveTo>
                  <a:cubicBezTo>
                    <a:pt x="216" y="96"/>
                    <a:pt x="312" y="192"/>
                    <a:pt x="312" y="288"/>
                  </a:cubicBezTo>
                  <a:cubicBezTo>
                    <a:pt x="312" y="384"/>
                    <a:pt x="120" y="480"/>
                    <a:pt x="120" y="576"/>
                  </a:cubicBezTo>
                  <a:cubicBezTo>
                    <a:pt x="120" y="672"/>
                    <a:pt x="312" y="760"/>
                    <a:pt x="312" y="864"/>
                  </a:cubicBezTo>
                  <a:cubicBezTo>
                    <a:pt x="312" y="968"/>
                    <a:pt x="120" y="1096"/>
                    <a:pt x="120" y="1200"/>
                  </a:cubicBezTo>
                  <a:cubicBezTo>
                    <a:pt x="120" y="1304"/>
                    <a:pt x="312" y="1392"/>
                    <a:pt x="312" y="1488"/>
                  </a:cubicBezTo>
                  <a:cubicBezTo>
                    <a:pt x="312" y="1584"/>
                    <a:pt x="120" y="1688"/>
                    <a:pt x="120" y="1776"/>
                  </a:cubicBezTo>
                  <a:cubicBezTo>
                    <a:pt x="120" y="1864"/>
                    <a:pt x="312" y="1944"/>
                    <a:pt x="312" y="2016"/>
                  </a:cubicBezTo>
                  <a:cubicBezTo>
                    <a:pt x="312" y="2088"/>
                    <a:pt x="0" y="2400"/>
                    <a:pt x="120" y="2208"/>
                  </a:cubicBezTo>
                </a:path>
              </a:pathLst>
            </a:custGeom>
            <a:noFill/>
            <a:ln w="12700" cap="sq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zh-CN" altLang="en-US">
                <a:ea typeface="宋体" pitchFamily="2" charset="-122"/>
                <a:cs typeface="Times New Roman" pitchFamily="18" charset="0"/>
              </a:endParaRPr>
            </a:p>
          </p:txBody>
        </p:sp>
      </p:grpSp>
      <p:grpSp>
        <p:nvGrpSpPr>
          <p:cNvPr id="4" name="Group 11"/>
          <p:cNvGrpSpPr>
            <a:grpSpLocks/>
          </p:cNvGrpSpPr>
          <p:nvPr/>
        </p:nvGrpSpPr>
        <p:grpSpPr bwMode="auto">
          <a:xfrm>
            <a:off x="6559624" y="2801149"/>
            <a:ext cx="1828800" cy="369888"/>
            <a:chOff x="4368" y="2496"/>
            <a:chExt cx="1152" cy="233"/>
          </a:xfrm>
        </p:grpSpPr>
        <p:sp>
          <p:nvSpPr>
            <p:cNvPr id="337932" name="Text Box 12"/>
            <p:cNvSpPr txBox="1">
              <a:spLocks noChangeArrowheads="1"/>
            </p:cNvSpPr>
            <p:nvPr/>
          </p:nvSpPr>
          <p:spPr bwMode="auto">
            <a:xfrm>
              <a:off x="4752" y="2496"/>
              <a:ext cx="768" cy="233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u="none">
                  <a:ea typeface="宋体" pitchFamily="2" charset="-122"/>
                  <a:cs typeface="Times New Roman" pitchFamily="18" charset="0"/>
                </a:rPr>
                <a:t>多线程</a:t>
              </a:r>
            </a:p>
          </p:txBody>
        </p:sp>
        <p:sp>
          <p:nvSpPr>
            <p:cNvPr id="337933" name="Line 13"/>
            <p:cNvSpPr>
              <a:spLocks noChangeShapeType="1"/>
            </p:cNvSpPr>
            <p:nvPr/>
          </p:nvSpPr>
          <p:spPr bwMode="auto">
            <a:xfrm flipH="1">
              <a:off x="4368" y="2640"/>
              <a:ext cx="432" cy="2"/>
            </a:xfrm>
            <a:prstGeom prst="line">
              <a:avLst/>
            </a:prstGeom>
            <a:noFill/>
            <a:ln w="25400" cap="sq">
              <a:solidFill>
                <a:schemeClr val="tx1"/>
              </a:solidFill>
              <a:round/>
              <a:headEnd type="none" w="sm" len="sm"/>
              <a:tailEnd type="stealth" w="med" len="lg"/>
            </a:ln>
            <a:effectLst/>
          </p:spPr>
          <p:txBody>
            <a:bodyPr wrap="none" anchor="ctr"/>
            <a:lstStyle/>
            <a:p>
              <a:endParaRPr lang="zh-CN" altLang="en-US">
                <a:ea typeface="宋体" pitchFamily="2" charset="-122"/>
                <a:cs typeface="Times New Roman" pitchFamily="18" charset="0"/>
              </a:endParaRPr>
            </a:p>
          </p:txBody>
        </p:sp>
      </p:grpSp>
      <p:grpSp>
        <p:nvGrpSpPr>
          <p:cNvPr id="5" name="Group 14"/>
          <p:cNvGrpSpPr>
            <a:grpSpLocks/>
          </p:cNvGrpSpPr>
          <p:nvPr/>
        </p:nvGrpSpPr>
        <p:grpSpPr bwMode="auto">
          <a:xfrm>
            <a:off x="768424" y="1124744"/>
            <a:ext cx="3276600" cy="3048000"/>
            <a:chOff x="720" y="1440"/>
            <a:chExt cx="2064" cy="1920"/>
          </a:xfrm>
        </p:grpSpPr>
        <p:grpSp>
          <p:nvGrpSpPr>
            <p:cNvPr id="6" name="Group 15"/>
            <p:cNvGrpSpPr>
              <a:grpSpLocks/>
            </p:cNvGrpSpPr>
            <p:nvPr/>
          </p:nvGrpSpPr>
          <p:grpSpPr bwMode="auto">
            <a:xfrm>
              <a:off x="720" y="1920"/>
              <a:ext cx="1632" cy="1440"/>
              <a:chOff x="720" y="1920"/>
              <a:chExt cx="1632" cy="1440"/>
            </a:xfrm>
          </p:grpSpPr>
          <p:sp>
            <p:nvSpPr>
              <p:cNvPr id="337936" name="Oval 16"/>
              <p:cNvSpPr>
                <a:spLocks noChangeArrowheads="1"/>
              </p:cNvSpPr>
              <p:nvPr/>
            </p:nvSpPr>
            <p:spPr bwMode="auto">
              <a:xfrm>
                <a:off x="1440" y="1920"/>
                <a:ext cx="912" cy="1440"/>
              </a:xfrm>
              <a:prstGeom prst="ellipse">
                <a:avLst/>
              </a:prstGeom>
              <a:noFill/>
              <a:ln w="127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zh-CN" altLang="en-US" sz="2000">
                  <a:ea typeface="宋体" pitchFamily="2" charset="-122"/>
                  <a:cs typeface="Times New Roman" pitchFamily="18" charset="0"/>
                </a:endParaRPr>
              </a:p>
            </p:txBody>
          </p:sp>
          <p:sp>
            <p:nvSpPr>
              <p:cNvPr id="337937" name="Text Box 17"/>
              <p:cNvSpPr txBox="1">
                <a:spLocks noChangeArrowheads="1"/>
              </p:cNvSpPr>
              <p:nvPr/>
            </p:nvSpPr>
            <p:spPr bwMode="auto">
              <a:xfrm>
                <a:off x="720" y="2448"/>
                <a:ext cx="624" cy="252"/>
              </a:xfrm>
              <a:prstGeom prst="rect">
                <a:avLst/>
              </a:prstGeom>
              <a:noFill/>
              <a:ln w="12700" cap="sq">
                <a:noFill/>
                <a:miter lim="800000"/>
                <a:headEnd type="none" w="sm" len="sm"/>
                <a:tailEnd type="none" w="sm" len="sm"/>
              </a:ln>
              <a:effectLst/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zh-CN" altLang="en-US" sz="2000" u="none">
                    <a:ea typeface="宋体" pitchFamily="2" charset="-122"/>
                    <a:cs typeface="Times New Roman" pitchFamily="18" charset="0"/>
                  </a:rPr>
                  <a:t>进程</a:t>
                </a:r>
              </a:p>
            </p:txBody>
          </p:sp>
          <p:sp>
            <p:nvSpPr>
              <p:cNvPr id="337938" name="AutoShape 18"/>
              <p:cNvSpPr>
                <a:spLocks/>
              </p:cNvSpPr>
              <p:nvPr/>
            </p:nvSpPr>
            <p:spPr bwMode="auto">
              <a:xfrm>
                <a:off x="1248" y="2064"/>
                <a:ext cx="144" cy="1104"/>
              </a:xfrm>
              <a:prstGeom prst="leftBrace">
                <a:avLst>
                  <a:gd name="adj1" fmla="val 63889"/>
                  <a:gd name="adj2" fmla="val 50000"/>
                </a:avLst>
              </a:prstGeom>
              <a:noFill/>
              <a:ln w="127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zh-CN" altLang="en-US" sz="2000">
                  <a:ea typeface="宋体" pitchFamily="2" charset="-122"/>
                  <a:cs typeface="Times New Roman" pitchFamily="18" charset="0"/>
                </a:endParaRPr>
              </a:p>
            </p:txBody>
          </p:sp>
        </p:grpSp>
        <p:sp>
          <p:nvSpPr>
            <p:cNvPr id="337939" name="Text Box 19"/>
            <p:cNvSpPr txBox="1">
              <a:spLocks noChangeArrowheads="1"/>
            </p:cNvSpPr>
            <p:nvPr/>
          </p:nvSpPr>
          <p:spPr bwMode="auto">
            <a:xfrm>
              <a:off x="1488" y="1440"/>
              <a:ext cx="1296" cy="252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000" u="none" dirty="0">
                  <a:ea typeface="宋体" pitchFamily="2" charset="-122"/>
                  <a:cs typeface="Times New Roman" pitchFamily="18" charset="0"/>
                </a:rPr>
                <a:t>传统进程</a:t>
              </a:r>
            </a:p>
          </p:txBody>
        </p:sp>
      </p:grpSp>
      <p:grpSp>
        <p:nvGrpSpPr>
          <p:cNvPr id="7" name="Group 20"/>
          <p:cNvGrpSpPr>
            <a:grpSpLocks/>
          </p:cNvGrpSpPr>
          <p:nvPr/>
        </p:nvGrpSpPr>
        <p:grpSpPr bwMode="auto">
          <a:xfrm>
            <a:off x="5035624" y="1124744"/>
            <a:ext cx="2362200" cy="3124200"/>
            <a:chOff x="3408" y="1440"/>
            <a:chExt cx="1488" cy="1968"/>
          </a:xfrm>
        </p:grpSpPr>
        <p:sp>
          <p:nvSpPr>
            <p:cNvPr id="337941" name="Oval 21"/>
            <p:cNvSpPr>
              <a:spLocks noChangeArrowheads="1"/>
            </p:cNvSpPr>
            <p:nvPr/>
          </p:nvSpPr>
          <p:spPr bwMode="auto">
            <a:xfrm>
              <a:off x="3408" y="1968"/>
              <a:ext cx="1296" cy="1440"/>
            </a:xfrm>
            <a:prstGeom prst="ellipse">
              <a:avLst/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zh-CN" altLang="en-US" sz="2000">
                <a:ea typeface="宋体" pitchFamily="2" charset="-122"/>
                <a:cs typeface="Times New Roman" pitchFamily="18" charset="0"/>
              </a:endParaRPr>
            </a:p>
          </p:txBody>
        </p:sp>
        <p:sp>
          <p:nvSpPr>
            <p:cNvPr id="337942" name="Text Box 22"/>
            <p:cNvSpPr txBox="1">
              <a:spLocks noChangeArrowheads="1"/>
            </p:cNvSpPr>
            <p:nvPr/>
          </p:nvSpPr>
          <p:spPr bwMode="auto">
            <a:xfrm>
              <a:off x="3552" y="1440"/>
              <a:ext cx="1344" cy="252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000" u="none" dirty="0">
                  <a:ea typeface="宋体" pitchFamily="2" charset="-122"/>
                  <a:cs typeface="Times New Roman" pitchFamily="18" charset="0"/>
                </a:rPr>
                <a:t>多线程进程</a:t>
              </a:r>
            </a:p>
          </p:txBody>
        </p:sp>
      </p:grpSp>
      <p:sp>
        <p:nvSpPr>
          <p:cNvPr id="337945" name="Rectangle 25"/>
          <p:cNvSpPr>
            <a:spLocks noChangeArrowheads="1"/>
          </p:cNvSpPr>
          <p:nvPr/>
        </p:nvSpPr>
        <p:spPr bwMode="auto">
          <a:xfrm>
            <a:off x="971600" y="5282968"/>
            <a:ext cx="678661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zh-CN" altLang="en-US" sz="2400" u="none" dirty="0">
                <a:ea typeface="宋体" pitchFamily="2" charset="-122"/>
                <a:cs typeface="Times New Roman" pitchFamily="18" charset="0"/>
              </a:rPr>
              <a:t>每个</a:t>
            </a:r>
            <a:r>
              <a:rPr lang="en-US" altLang="zh-CN" sz="2400" u="none" dirty="0">
                <a:ea typeface="宋体" pitchFamily="2" charset="-122"/>
                <a:cs typeface="Times New Roman" pitchFamily="18" charset="0"/>
              </a:rPr>
              <a:t>Java</a:t>
            </a:r>
            <a:r>
              <a:rPr lang="zh-CN" altLang="en-US" sz="2400" u="none" dirty="0">
                <a:ea typeface="宋体" pitchFamily="2" charset="-122"/>
                <a:cs typeface="Times New Roman" pitchFamily="18" charset="0"/>
              </a:rPr>
              <a:t>程序都有一个隐含的主线程：</a:t>
            </a:r>
            <a:r>
              <a:rPr lang="en-US" altLang="zh-CN" sz="2400" u="none" dirty="0">
                <a:ea typeface="宋体" pitchFamily="2" charset="-122"/>
                <a:cs typeface="Times New Roman" pitchFamily="18" charset="0"/>
              </a:rPr>
              <a:t> main </a:t>
            </a:r>
            <a:r>
              <a:rPr lang="zh-CN" altLang="en-US" sz="2400" u="none" dirty="0">
                <a:ea typeface="宋体" pitchFamily="2" charset="-122"/>
                <a:cs typeface="Times New Roman" pitchFamily="18" charset="0"/>
              </a:rPr>
              <a:t>方法</a:t>
            </a:r>
          </a:p>
        </p:txBody>
      </p:sp>
    </p:spTree>
    <p:extLst>
      <p:ext uri="{BB962C8B-B14F-4D97-AF65-F5344CB8AC3E}">
        <p14:creationId xmlns:p14="http://schemas.microsoft.com/office/powerpoint/2010/main" val="178579072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7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379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379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379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379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7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7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7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7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379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379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7923" grpId="0" animBg="1"/>
      <p:bldP spid="33794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796136" y="260648"/>
            <a:ext cx="2880320" cy="576065"/>
          </a:xfrm>
        </p:spPr>
        <p:txBody>
          <a:bodyPr>
            <a:normAutofit/>
          </a:bodyPr>
          <a:lstStyle/>
          <a:p>
            <a:r>
              <a:rPr lang="zh-CN" altLang="en-US" b="1" dirty="0"/>
              <a:t>何时需要多线程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467544" y="1052736"/>
            <a:ext cx="8229600" cy="3557588"/>
          </a:xfrm>
        </p:spPr>
        <p:txBody>
          <a:bodyPr/>
          <a:lstStyle/>
          <a:p>
            <a:pPr>
              <a:lnSpc>
                <a:spcPct val="150000"/>
              </a:lnSpc>
              <a:buClr>
                <a:srgbClr val="C00000"/>
              </a:buClr>
              <a:buFont typeface="Wingdings" pitchFamily="2" charset="2"/>
              <a:buChar char="l"/>
            </a:pPr>
            <a:r>
              <a:rPr lang="zh-CN" altLang="en-US" dirty="0">
                <a:latin typeface="宋体" pitchFamily="2" charset="-122"/>
                <a:ea typeface="宋体" pitchFamily="2" charset="-122"/>
              </a:rPr>
              <a:t>程序需要同时执行两个或多个任务。</a:t>
            </a:r>
            <a:endParaRPr lang="en-US" altLang="zh-CN" dirty="0">
              <a:latin typeface="宋体" pitchFamily="2" charset="-122"/>
              <a:ea typeface="宋体" pitchFamily="2" charset="-122"/>
            </a:endParaRPr>
          </a:p>
          <a:p>
            <a:pPr>
              <a:lnSpc>
                <a:spcPct val="150000"/>
              </a:lnSpc>
              <a:buClr>
                <a:srgbClr val="C00000"/>
              </a:buClr>
              <a:buFont typeface="Wingdings" pitchFamily="2" charset="2"/>
              <a:buChar char="l"/>
            </a:pPr>
            <a:r>
              <a:rPr lang="zh-CN" altLang="en-US" dirty="0">
                <a:latin typeface="宋体" pitchFamily="2" charset="-122"/>
                <a:ea typeface="宋体" pitchFamily="2" charset="-122"/>
              </a:rPr>
              <a:t>程序需要实现一些需要等待的任务时，如用户输入、文件读写操作、网络操作、搜索等。</a:t>
            </a:r>
            <a:endParaRPr lang="en-US" altLang="zh-CN" dirty="0">
              <a:latin typeface="宋体" pitchFamily="2" charset="-122"/>
              <a:ea typeface="宋体" pitchFamily="2" charset="-122"/>
            </a:endParaRPr>
          </a:p>
          <a:p>
            <a:pPr>
              <a:lnSpc>
                <a:spcPct val="150000"/>
              </a:lnSpc>
              <a:buClr>
                <a:srgbClr val="C00000"/>
              </a:buClr>
              <a:buFont typeface="Wingdings" pitchFamily="2" charset="2"/>
              <a:buChar char="l"/>
            </a:pPr>
            <a:r>
              <a:rPr lang="zh-CN" altLang="en-US" dirty="0">
                <a:latin typeface="宋体" pitchFamily="2" charset="-122"/>
                <a:ea typeface="宋体" pitchFamily="2" charset="-122"/>
              </a:rPr>
              <a:t>需要一些后台运行的程序时。</a:t>
            </a:r>
          </a:p>
        </p:txBody>
      </p:sp>
    </p:spTree>
    <p:extLst>
      <p:ext uri="{BB962C8B-B14F-4D97-AF65-F5344CB8AC3E}">
        <p14:creationId xmlns:p14="http://schemas.microsoft.com/office/powerpoint/2010/main" val="32509671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724128" y="260648"/>
            <a:ext cx="3096344" cy="576065"/>
          </a:xfrm>
        </p:spPr>
        <p:txBody>
          <a:bodyPr>
            <a:normAutofit/>
          </a:bodyPr>
          <a:lstStyle/>
          <a:p>
            <a:r>
              <a:rPr lang="zh-CN" altLang="en-US" b="1" dirty="0"/>
              <a:t>线程的创建和启动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683568" y="836712"/>
            <a:ext cx="7596336" cy="522920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altLang="zh-CN" dirty="0">
                <a:solidFill>
                  <a:srgbClr val="C00000"/>
                </a:solidFill>
              </a:rPr>
              <a:t>public class Sample {</a:t>
            </a:r>
          </a:p>
          <a:p>
            <a:pPr marL="0" indent="0">
              <a:buNone/>
            </a:pPr>
            <a:r>
              <a:rPr lang="en-US" altLang="zh-CN" dirty="0">
                <a:solidFill>
                  <a:srgbClr val="C00000"/>
                </a:solidFill>
              </a:rPr>
              <a:t>	public void method1(String </a:t>
            </a:r>
            <a:r>
              <a:rPr lang="en-US" altLang="zh-CN" dirty="0" err="1">
                <a:solidFill>
                  <a:srgbClr val="C00000"/>
                </a:solidFill>
              </a:rPr>
              <a:t>str</a:t>
            </a:r>
            <a:r>
              <a:rPr lang="en-US" altLang="zh-CN" dirty="0">
                <a:solidFill>
                  <a:srgbClr val="C00000"/>
                </a:solidFill>
              </a:rPr>
              <a:t>){</a:t>
            </a:r>
          </a:p>
          <a:p>
            <a:pPr marL="0" indent="0">
              <a:buNone/>
            </a:pPr>
            <a:r>
              <a:rPr lang="en-US" altLang="zh-CN" dirty="0">
                <a:solidFill>
                  <a:srgbClr val="C00000"/>
                </a:solidFill>
              </a:rPr>
              <a:t>		</a:t>
            </a:r>
            <a:r>
              <a:rPr lang="en-US" altLang="zh-CN" dirty="0" err="1">
                <a:solidFill>
                  <a:srgbClr val="C00000"/>
                </a:solidFill>
              </a:rPr>
              <a:t>System.</a:t>
            </a:r>
            <a:r>
              <a:rPr lang="en-US" altLang="zh-CN" i="1" dirty="0" err="1">
                <a:solidFill>
                  <a:srgbClr val="C00000"/>
                </a:solidFill>
              </a:rPr>
              <a:t>out.println</a:t>
            </a:r>
            <a:r>
              <a:rPr lang="en-US" altLang="zh-CN" i="1" dirty="0">
                <a:solidFill>
                  <a:srgbClr val="C00000"/>
                </a:solidFill>
              </a:rPr>
              <a:t>(</a:t>
            </a:r>
            <a:r>
              <a:rPr lang="en-US" altLang="zh-CN" i="1" dirty="0" err="1">
                <a:solidFill>
                  <a:srgbClr val="C00000"/>
                </a:solidFill>
              </a:rPr>
              <a:t>str</a:t>
            </a:r>
            <a:r>
              <a:rPr lang="en-US" altLang="zh-CN" i="1" dirty="0">
                <a:solidFill>
                  <a:srgbClr val="C00000"/>
                </a:solidFill>
              </a:rPr>
              <a:t>);</a:t>
            </a:r>
          </a:p>
          <a:p>
            <a:pPr marL="0" indent="0">
              <a:buNone/>
            </a:pPr>
            <a:r>
              <a:rPr lang="en-US" altLang="zh-CN" dirty="0">
                <a:solidFill>
                  <a:srgbClr val="C00000"/>
                </a:solidFill>
              </a:rPr>
              <a:t>	}</a:t>
            </a:r>
          </a:p>
          <a:p>
            <a:pPr marL="0" indent="0">
              <a:buNone/>
            </a:pPr>
            <a:r>
              <a:rPr lang="en-US" altLang="zh-CN" dirty="0">
                <a:solidFill>
                  <a:srgbClr val="C00000"/>
                </a:solidFill>
              </a:rPr>
              <a:t>	public void method2(String </a:t>
            </a:r>
            <a:r>
              <a:rPr lang="en-US" altLang="zh-CN" dirty="0" err="1">
                <a:solidFill>
                  <a:srgbClr val="C00000"/>
                </a:solidFill>
              </a:rPr>
              <a:t>str</a:t>
            </a:r>
            <a:r>
              <a:rPr lang="en-US" altLang="zh-CN" dirty="0">
                <a:solidFill>
                  <a:srgbClr val="C00000"/>
                </a:solidFill>
              </a:rPr>
              <a:t>){</a:t>
            </a:r>
          </a:p>
          <a:p>
            <a:pPr marL="0" indent="0">
              <a:buNone/>
            </a:pPr>
            <a:r>
              <a:rPr lang="en-US" altLang="zh-CN" dirty="0">
                <a:solidFill>
                  <a:srgbClr val="C00000"/>
                </a:solidFill>
              </a:rPr>
              <a:t>		method1(</a:t>
            </a:r>
            <a:r>
              <a:rPr lang="en-US" altLang="zh-CN" dirty="0" err="1">
                <a:solidFill>
                  <a:srgbClr val="C00000"/>
                </a:solidFill>
              </a:rPr>
              <a:t>str</a:t>
            </a:r>
            <a:r>
              <a:rPr lang="en-US" altLang="zh-CN" dirty="0">
                <a:solidFill>
                  <a:srgbClr val="C00000"/>
                </a:solidFill>
              </a:rPr>
              <a:t>);</a:t>
            </a:r>
          </a:p>
          <a:p>
            <a:pPr marL="0" indent="0">
              <a:buNone/>
            </a:pPr>
            <a:r>
              <a:rPr lang="en-US" altLang="zh-CN" dirty="0">
                <a:solidFill>
                  <a:srgbClr val="C00000"/>
                </a:solidFill>
              </a:rPr>
              <a:t>	}</a:t>
            </a:r>
          </a:p>
          <a:p>
            <a:pPr marL="0" indent="0">
              <a:buNone/>
            </a:pPr>
            <a:r>
              <a:rPr lang="en-US" altLang="zh-CN" dirty="0">
                <a:solidFill>
                  <a:srgbClr val="C00000"/>
                </a:solidFill>
              </a:rPr>
              <a:t>	public static void main(String[] </a:t>
            </a:r>
            <a:r>
              <a:rPr lang="en-US" altLang="zh-CN" dirty="0" err="1">
                <a:solidFill>
                  <a:srgbClr val="C00000"/>
                </a:solidFill>
              </a:rPr>
              <a:t>args</a:t>
            </a:r>
            <a:r>
              <a:rPr lang="en-US" altLang="zh-CN" dirty="0">
                <a:solidFill>
                  <a:srgbClr val="C00000"/>
                </a:solidFill>
              </a:rPr>
              <a:t>) {</a:t>
            </a:r>
          </a:p>
          <a:p>
            <a:pPr marL="0" indent="0">
              <a:buNone/>
            </a:pPr>
            <a:r>
              <a:rPr lang="en-US" altLang="zh-CN" dirty="0">
                <a:solidFill>
                  <a:srgbClr val="C00000"/>
                </a:solidFill>
              </a:rPr>
              <a:t>		Sample  s = new Sample();</a:t>
            </a:r>
          </a:p>
          <a:p>
            <a:pPr marL="0" indent="0">
              <a:buNone/>
            </a:pPr>
            <a:r>
              <a:rPr lang="en-US" altLang="zh-CN" dirty="0">
                <a:solidFill>
                  <a:srgbClr val="C00000"/>
                </a:solidFill>
              </a:rPr>
              <a:t>		s.method2("hello!");</a:t>
            </a:r>
          </a:p>
          <a:p>
            <a:pPr marL="0" indent="0">
              <a:buNone/>
            </a:pPr>
            <a:r>
              <a:rPr lang="en-US" altLang="zh-CN" dirty="0">
                <a:solidFill>
                  <a:srgbClr val="C00000"/>
                </a:solidFill>
              </a:rPr>
              <a:t>	}</a:t>
            </a:r>
          </a:p>
          <a:p>
            <a:pPr marL="0" indent="0">
              <a:buNone/>
            </a:pPr>
            <a:r>
              <a:rPr lang="en-US" altLang="zh-CN" dirty="0">
                <a:solidFill>
                  <a:srgbClr val="C00000"/>
                </a:solidFill>
              </a:rPr>
              <a:t>}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940152" y="5301208"/>
            <a:ext cx="27363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新宋体" panose="02010609030101010101" pitchFamily="49" charset="-122"/>
                <a:ea typeface="新宋体" panose="02010609030101010101" pitchFamily="49" charset="-122"/>
              </a:rPr>
              <a:t>此程序非多线程！</a:t>
            </a:r>
          </a:p>
        </p:txBody>
      </p:sp>
    </p:spTree>
    <p:extLst>
      <p:ext uri="{BB962C8B-B14F-4D97-AF65-F5344CB8AC3E}">
        <p14:creationId xmlns:p14="http://schemas.microsoft.com/office/powerpoint/2010/main" val="41797533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7236296" y="260648"/>
            <a:ext cx="1440160" cy="576065"/>
          </a:xfrm>
        </p:spPr>
        <p:txBody>
          <a:bodyPr>
            <a:normAutofit/>
          </a:bodyPr>
          <a:lstStyle/>
          <a:p>
            <a:r>
              <a:rPr lang="zh-CN" altLang="en-US" dirty="0"/>
              <a:t>单线程</a:t>
            </a:r>
          </a:p>
        </p:txBody>
      </p:sp>
      <p:sp>
        <p:nvSpPr>
          <p:cNvPr id="3" name="TextBox 1"/>
          <p:cNvSpPr txBox="1">
            <a:spLocks noChangeArrowheads="1"/>
          </p:cNvSpPr>
          <p:nvPr/>
        </p:nvSpPr>
        <p:spPr bwMode="auto">
          <a:xfrm>
            <a:off x="468313" y="908720"/>
            <a:ext cx="7775575" cy="42473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dirty="0"/>
              <a:t>//</a:t>
            </a:r>
            <a:r>
              <a:rPr lang="zh-CN" altLang="en-US" dirty="0"/>
              <a:t>单线程，一条线能窜起来，就是单线程，如果一条线不能够窜起来，就是多线程</a:t>
            </a:r>
          </a:p>
          <a:p>
            <a:r>
              <a:rPr lang="en-US" altLang="zh-CN" b="1" dirty="0"/>
              <a:t>public static void main(String[] </a:t>
            </a:r>
            <a:r>
              <a:rPr lang="en-US" altLang="zh-CN" b="1" dirty="0" err="1"/>
              <a:t>args</a:t>
            </a:r>
            <a:r>
              <a:rPr lang="en-US" altLang="zh-CN" b="1" dirty="0"/>
              <a:t>) {</a:t>
            </a:r>
          </a:p>
          <a:p>
            <a:r>
              <a:rPr lang="en-US" altLang="zh-CN" i="1" dirty="0"/>
              <a:t>	Method2("</a:t>
            </a:r>
            <a:r>
              <a:rPr lang="en-US" altLang="zh-CN" i="1" dirty="0" err="1"/>
              <a:t>www.wyl.com</a:t>
            </a:r>
            <a:r>
              <a:rPr lang="en-US" altLang="zh-CN" i="1" dirty="0"/>
              <a:t>");</a:t>
            </a:r>
          </a:p>
          <a:p>
            <a:r>
              <a:rPr lang="en-US" altLang="zh-CN" dirty="0"/>
              <a:t>}</a:t>
            </a:r>
          </a:p>
          <a:p>
            <a:endParaRPr lang="zh-CN" altLang="en-US" dirty="0"/>
          </a:p>
          <a:p>
            <a:r>
              <a:rPr lang="en-US" altLang="zh-CN" b="1" dirty="0"/>
              <a:t>public static void Method1(String </a:t>
            </a:r>
            <a:r>
              <a:rPr lang="en-US" altLang="zh-CN" b="1" dirty="0" err="1"/>
              <a:t>str</a:t>
            </a:r>
            <a:r>
              <a:rPr lang="en-US" altLang="zh-CN" b="1" dirty="0"/>
              <a:t>){</a:t>
            </a:r>
          </a:p>
          <a:p>
            <a:r>
              <a:rPr lang="en-US" altLang="zh-CN" dirty="0"/>
              <a:t>	</a:t>
            </a:r>
            <a:r>
              <a:rPr lang="en-US" altLang="zh-CN" dirty="0" err="1"/>
              <a:t>System.</a:t>
            </a:r>
            <a:r>
              <a:rPr lang="en-US" altLang="zh-CN" i="1" dirty="0" err="1"/>
              <a:t>out.println</a:t>
            </a:r>
            <a:r>
              <a:rPr lang="en-US" altLang="zh-CN" i="1" dirty="0"/>
              <a:t>("Method1......");</a:t>
            </a:r>
          </a:p>
          <a:p>
            <a:r>
              <a:rPr lang="en-US" altLang="zh-CN" dirty="0"/>
              <a:t>	</a:t>
            </a:r>
            <a:r>
              <a:rPr lang="en-US" altLang="zh-CN" dirty="0" err="1"/>
              <a:t>System.</a:t>
            </a:r>
            <a:r>
              <a:rPr lang="en-US" altLang="zh-CN" i="1" dirty="0" err="1"/>
              <a:t>out.println</a:t>
            </a:r>
            <a:r>
              <a:rPr lang="en-US" altLang="zh-CN" i="1" dirty="0"/>
              <a:t>(</a:t>
            </a:r>
            <a:r>
              <a:rPr lang="en-US" altLang="zh-CN" i="1" dirty="0" err="1"/>
              <a:t>str</a:t>
            </a:r>
            <a:r>
              <a:rPr lang="en-US" altLang="zh-CN" i="1" dirty="0"/>
              <a:t>);</a:t>
            </a:r>
          </a:p>
          <a:p>
            <a:r>
              <a:rPr lang="en-US" altLang="zh-CN" dirty="0"/>
              <a:t>}</a:t>
            </a:r>
          </a:p>
          <a:p>
            <a:endParaRPr lang="zh-CN" altLang="en-US" dirty="0"/>
          </a:p>
          <a:p>
            <a:r>
              <a:rPr lang="en-US" altLang="zh-CN" b="1" dirty="0"/>
              <a:t>public static void Method2(String </a:t>
            </a:r>
            <a:r>
              <a:rPr lang="en-US" altLang="zh-CN" b="1" dirty="0" err="1"/>
              <a:t>str</a:t>
            </a:r>
            <a:r>
              <a:rPr lang="en-US" altLang="zh-CN" b="1" dirty="0"/>
              <a:t>){</a:t>
            </a:r>
          </a:p>
          <a:p>
            <a:r>
              <a:rPr lang="en-US" altLang="zh-CN" dirty="0"/>
              <a:t>	</a:t>
            </a:r>
            <a:r>
              <a:rPr lang="en-US" altLang="zh-CN" dirty="0" err="1"/>
              <a:t>System.</a:t>
            </a:r>
            <a:r>
              <a:rPr lang="en-US" altLang="zh-CN" i="1" dirty="0" err="1"/>
              <a:t>out.println</a:t>
            </a:r>
            <a:r>
              <a:rPr lang="en-US" altLang="zh-CN" i="1" dirty="0"/>
              <a:t>("Method2......");</a:t>
            </a:r>
          </a:p>
          <a:p>
            <a:r>
              <a:rPr lang="en-US" altLang="zh-CN" i="1" dirty="0"/>
              <a:t>	Method1(</a:t>
            </a:r>
            <a:r>
              <a:rPr lang="en-US" altLang="zh-CN" i="1" dirty="0" err="1"/>
              <a:t>str</a:t>
            </a:r>
            <a:r>
              <a:rPr lang="en-US" altLang="zh-CN" i="1" dirty="0"/>
              <a:t>);</a:t>
            </a:r>
          </a:p>
          <a:p>
            <a:r>
              <a:rPr lang="en-US" altLang="zh-CN" dirty="0"/>
              <a:t>}</a:t>
            </a:r>
            <a:endParaRPr lang="zh-CN" alt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148064" y="260648"/>
            <a:ext cx="3600400" cy="576065"/>
          </a:xfrm>
        </p:spPr>
        <p:txBody>
          <a:bodyPr>
            <a:normAutofit/>
          </a:bodyPr>
          <a:lstStyle/>
          <a:p>
            <a:r>
              <a:rPr lang="zh-CN" altLang="en-US" b="1" dirty="0"/>
              <a:t>多线程的创建和启动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539552" y="908720"/>
            <a:ext cx="7884368" cy="4608512"/>
          </a:xfrm>
        </p:spPr>
        <p:txBody>
          <a:bodyPr/>
          <a:lstStyle/>
          <a:p>
            <a:pPr>
              <a:buClr>
                <a:srgbClr val="C00000"/>
              </a:buClr>
              <a:buFont typeface="Wingdings" panose="05000000000000000000" pitchFamily="2" charset="2"/>
              <a:buChar char="l"/>
            </a:pPr>
            <a:r>
              <a:rPr lang="en-US" altLang="zh-CN" dirty="0">
                <a:ea typeface="宋体" pitchFamily="2" charset="-122"/>
                <a:cs typeface="Times New Roman" pitchFamily="18" charset="0"/>
              </a:rPr>
              <a:t>Java</a:t>
            </a:r>
            <a:r>
              <a:rPr lang="zh-CN" altLang="en-US" dirty="0">
                <a:ea typeface="宋体" pitchFamily="2" charset="-122"/>
                <a:cs typeface="Times New Roman" pitchFamily="18" charset="0"/>
              </a:rPr>
              <a:t>语言的</a:t>
            </a:r>
            <a:r>
              <a:rPr lang="en-US" altLang="zh-CN" dirty="0">
                <a:ea typeface="宋体" pitchFamily="2" charset="-122"/>
                <a:cs typeface="Times New Roman" pitchFamily="18" charset="0"/>
              </a:rPr>
              <a:t>JVM</a:t>
            </a:r>
            <a:r>
              <a:rPr lang="zh-CN" altLang="en-US" dirty="0">
                <a:ea typeface="宋体" pitchFamily="2" charset="-122"/>
                <a:cs typeface="Times New Roman" pitchFamily="18" charset="0"/>
              </a:rPr>
              <a:t>允许程序运行多个线程，它通过</a:t>
            </a:r>
            <a:r>
              <a:rPr lang="en-US" altLang="zh-CN" b="1" dirty="0" err="1">
                <a:solidFill>
                  <a:srgbClr val="C00000"/>
                </a:solidFill>
                <a:ea typeface="宋体" pitchFamily="2" charset="-122"/>
                <a:cs typeface="Times New Roman" pitchFamily="18" charset="0"/>
              </a:rPr>
              <a:t>java.lang.Thread</a:t>
            </a:r>
            <a:r>
              <a:rPr lang="zh-CN" altLang="en-US" dirty="0">
                <a:ea typeface="宋体" pitchFamily="2" charset="-122"/>
                <a:cs typeface="Times New Roman" pitchFamily="18" charset="0"/>
              </a:rPr>
              <a:t>类来实现。</a:t>
            </a:r>
            <a:endParaRPr lang="en-US" altLang="zh-CN" dirty="0">
              <a:ea typeface="宋体" pitchFamily="2" charset="-122"/>
              <a:cs typeface="Times New Roman" pitchFamily="18" charset="0"/>
            </a:endParaRPr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l"/>
            </a:pPr>
            <a:endParaRPr lang="en-US" altLang="zh-CN" dirty="0">
              <a:ea typeface="宋体" pitchFamily="2" charset="-122"/>
              <a:cs typeface="Times New Roman" pitchFamily="18" charset="0"/>
            </a:endParaRPr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l"/>
            </a:pPr>
            <a:r>
              <a:rPr lang="en-US" altLang="zh-CN" dirty="0">
                <a:ea typeface="宋体" pitchFamily="2" charset="-122"/>
                <a:cs typeface="Times New Roman" pitchFamily="18" charset="0"/>
              </a:rPr>
              <a:t>Thread</a:t>
            </a:r>
            <a:r>
              <a:rPr lang="zh-CN" altLang="en-US" dirty="0">
                <a:ea typeface="宋体" pitchFamily="2" charset="-122"/>
                <a:cs typeface="Times New Roman" pitchFamily="18" charset="0"/>
              </a:rPr>
              <a:t>类的特性</a:t>
            </a:r>
            <a:endParaRPr lang="en-US" altLang="zh-CN" dirty="0">
              <a:ea typeface="宋体" pitchFamily="2" charset="-122"/>
              <a:cs typeface="Times New Roman" pitchFamily="18" charset="0"/>
            </a:endParaRPr>
          </a:p>
          <a:p>
            <a:pPr lvl="1">
              <a:buClr>
                <a:srgbClr val="C00000"/>
              </a:buClr>
              <a:buFont typeface="Wingdings" panose="05000000000000000000" pitchFamily="2" charset="2"/>
              <a:buChar char="l"/>
            </a:pPr>
            <a:r>
              <a:rPr lang="zh-CN" altLang="en-US" sz="2800" dirty="0">
                <a:ea typeface="宋体" pitchFamily="2" charset="-122"/>
                <a:cs typeface="Times New Roman" pitchFamily="18" charset="0"/>
              </a:rPr>
              <a:t>每个线程都是通过某个特定</a:t>
            </a:r>
            <a:r>
              <a:rPr lang="en-US" altLang="zh-CN" sz="2800" dirty="0">
                <a:ea typeface="宋体" pitchFamily="2" charset="-122"/>
                <a:cs typeface="Times New Roman" pitchFamily="18" charset="0"/>
              </a:rPr>
              <a:t>Thread</a:t>
            </a:r>
            <a:r>
              <a:rPr lang="zh-CN" altLang="en-US" sz="2800" dirty="0">
                <a:ea typeface="宋体" pitchFamily="2" charset="-122"/>
                <a:cs typeface="Times New Roman" pitchFamily="18" charset="0"/>
              </a:rPr>
              <a:t>对象的</a:t>
            </a:r>
            <a:r>
              <a:rPr lang="en-US" altLang="zh-CN" sz="2800" dirty="0">
                <a:ea typeface="宋体" pitchFamily="2" charset="-122"/>
                <a:cs typeface="Times New Roman" pitchFamily="18" charset="0"/>
              </a:rPr>
              <a:t>run()</a:t>
            </a:r>
            <a:r>
              <a:rPr lang="zh-CN" altLang="en-US" sz="2800" dirty="0">
                <a:ea typeface="宋体" pitchFamily="2" charset="-122"/>
                <a:cs typeface="Times New Roman" pitchFamily="18" charset="0"/>
              </a:rPr>
              <a:t>方法来完成操作的，经常把</a:t>
            </a:r>
            <a:r>
              <a:rPr lang="en-US" altLang="zh-CN" sz="2800" dirty="0">
                <a:ea typeface="宋体" pitchFamily="2" charset="-122"/>
                <a:cs typeface="Times New Roman" pitchFamily="18" charset="0"/>
              </a:rPr>
              <a:t>run()</a:t>
            </a:r>
            <a:r>
              <a:rPr lang="zh-CN" altLang="en-US" sz="2800" dirty="0">
                <a:ea typeface="宋体" pitchFamily="2" charset="-122"/>
                <a:cs typeface="Times New Roman" pitchFamily="18" charset="0"/>
              </a:rPr>
              <a:t>方法的主体称为</a:t>
            </a:r>
            <a:r>
              <a:rPr lang="zh-CN" altLang="en-US" sz="2800" b="1" dirty="0">
                <a:ea typeface="宋体" pitchFamily="2" charset="-122"/>
                <a:cs typeface="Times New Roman" pitchFamily="18" charset="0"/>
              </a:rPr>
              <a:t>线程体</a:t>
            </a:r>
            <a:endParaRPr lang="en-US" altLang="zh-CN" sz="2800" b="1" dirty="0">
              <a:ea typeface="宋体" pitchFamily="2" charset="-122"/>
              <a:cs typeface="Times New Roman" pitchFamily="18" charset="0"/>
            </a:endParaRPr>
          </a:p>
          <a:p>
            <a:pPr lvl="1">
              <a:buClr>
                <a:srgbClr val="C00000"/>
              </a:buClr>
              <a:buFont typeface="Wingdings" panose="05000000000000000000" pitchFamily="2" charset="2"/>
              <a:buChar char="l"/>
            </a:pPr>
            <a:r>
              <a:rPr lang="zh-CN" altLang="en-US" sz="2800" dirty="0">
                <a:ea typeface="宋体" pitchFamily="2" charset="-122"/>
                <a:cs typeface="Times New Roman" pitchFamily="18" charset="0"/>
              </a:rPr>
              <a:t>通过该</a:t>
            </a:r>
            <a:r>
              <a:rPr lang="en-US" altLang="zh-CN" sz="2800" dirty="0">
                <a:ea typeface="宋体" pitchFamily="2" charset="-122"/>
                <a:cs typeface="Times New Roman" pitchFamily="18" charset="0"/>
              </a:rPr>
              <a:t>Thread</a:t>
            </a:r>
            <a:r>
              <a:rPr lang="zh-CN" altLang="en-US" sz="2800" dirty="0">
                <a:ea typeface="宋体" pitchFamily="2" charset="-122"/>
                <a:cs typeface="Times New Roman" pitchFamily="18" charset="0"/>
              </a:rPr>
              <a:t>对象的</a:t>
            </a:r>
            <a:r>
              <a:rPr lang="en-US" altLang="zh-CN" sz="2800" dirty="0">
                <a:ea typeface="宋体" pitchFamily="2" charset="-122"/>
                <a:cs typeface="Times New Roman" pitchFamily="18" charset="0"/>
              </a:rPr>
              <a:t>start()</a:t>
            </a:r>
            <a:r>
              <a:rPr lang="zh-CN" altLang="en-US" sz="2800" dirty="0">
                <a:ea typeface="宋体" pitchFamily="2" charset="-122"/>
                <a:cs typeface="Times New Roman" pitchFamily="18" charset="0"/>
              </a:rPr>
              <a:t>方法来调用这个线程</a:t>
            </a:r>
          </a:p>
        </p:txBody>
      </p:sp>
    </p:spTree>
    <p:extLst>
      <p:ext uri="{BB962C8B-B14F-4D97-AF65-F5344CB8AC3E}">
        <p14:creationId xmlns:p14="http://schemas.microsoft.com/office/powerpoint/2010/main" val="22889244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020272" y="260648"/>
            <a:ext cx="1728192" cy="576065"/>
          </a:xfrm>
        </p:spPr>
        <p:txBody>
          <a:bodyPr>
            <a:normAutofit/>
          </a:bodyPr>
          <a:lstStyle/>
          <a:p>
            <a:r>
              <a:rPr lang="zh-CN" altLang="en-US" b="1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课程内容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67544" y="851694"/>
            <a:ext cx="8229600" cy="4881562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50000"/>
              </a:lnSpc>
              <a:spcBef>
                <a:spcPts val="1800"/>
              </a:spcBef>
              <a:buClr>
                <a:srgbClr val="C00000"/>
              </a:buClr>
              <a:buFont typeface="Wingdings" pitchFamily="2" charset="2"/>
              <a:buChar char="l"/>
            </a:pPr>
            <a:r>
              <a:rPr lang="zh-CN" altLang="en-US" dirty="0">
                <a:ea typeface="宋体" pitchFamily="2" charset="-122"/>
                <a:cs typeface="Times New Roman" pitchFamily="18" charset="0"/>
              </a:rPr>
              <a:t>基本概念</a:t>
            </a:r>
            <a:endParaRPr lang="en-US" altLang="zh-CN" dirty="0">
              <a:ea typeface="宋体" pitchFamily="2" charset="-122"/>
              <a:cs typeface="Times New Roman" pitchFamily="18" charset="0"/>
            </a:endParaRPr>
          </a:p>
          <a:p>
            <a:pPr>
              <a:lnSpc>
                <a:spcPct val="150000"/>
              </a:lnSpc>
              <a:spcBef>
                <a:spcPts val="1800"/>
              </a:spcBef>
              <a:buClr>
                <a:srgbClr val="C00000"/>
              </a:buClr>
              <a:buFont typeface="Wingdings" pitchFamily="2" charset="2"/>
              <a:buChar char="l"/>
            </a:pPr>
            <a:r>
              <a:rPr lang="zh-CN" altLang="en-US" dirty="0">
                <a:ea typeface="宋体" pitchFamily="2" charset="-122"/>
                <a:cs typeface="Times New Roman" pitchFamily="18" charset="0"/>
              </a:rPr>
              <a:t>程序、进程、线程的概念</a:t>
            </a:r>
          </a:p>
          <a:p>
            <a:pPr>
              <a:lnSpc>
                <a:spcPct val="150000"/>
              </a:lnSpc>
              <a:buFont typeface="Wingdings" pitchFamily="2" charset="2"/>
              <a:buChar char="l"/>
            </a:pPr>
            <a:r>
              <a:rPr lang="en-US" altLang="zh-CN" sz="2800" b="1" dirty="0">
                <a:solidFill>
                  <a:srgbClr val="FF0000"/>
                </a:solidFill>
                <a:ea typeface="宋体" pitchFamily="2" charset="-122"/>
                <a:cs typeface="Times New Roman" pitchFamily="18" charset="0"/>
              </a:rPr>
              <a:t>Java</a:t>
            </a:r>
            <a:r>
              <a:rPr lang="zh-CN" altLang="en-US" sz="2800" b="1" dirty="0">
                <a:solidFill>
                  <a:srgbClr val="FF0000"/>
                </a:solidFill>
                <a:ea typeface="宋体" pitchFamily="2" charset="-122"/>
                <a:cs typeface="Times New Roman" pitchFamily="18" charset="0"/>
              </a:rPr>
              <a:t>中多线程的创建和使用</a:t>
            </a:r>
            <a:endParaRPr lang="en-US" altLang="zh-CN" sz="2800" b="1" dirty="0">
              <a:solidFill>
                <a:srgbClr val="FF0000"/>
              </a:solidFill>
              <a:ea typeface="宋体" pitchFamily="2" charset="-122"/>
              <a:cs typeface="Times New Roman" pitchFamily="18" charset="0"/>
            </a:endParaRPr>
          </a:p>
          <a:p>
            <a:pPr lvl="1">
              <a:lnSpc>
                <a:spcPct val="110000"/>
              </a:lnSpc>
              <a:buFont typeface="Wingdings" pitchFamily="2" charset="2"/>
              <a:buChar char="Ø"/>
            </a:pPr>
            <a:r>
              <a:rPr lang="zh-CN" altLang="en-US" dirty="0">
                <a:ea typeface="宋体" pitchFamily="2" charset="-122"/>
                <a:cs typeface="Times New Roman" pitchFamily="18" charset="0"/>
              </a:rPr>
              <a:t>继承 </a:t>
            </a:r>
            <a:r>
              <a:rPr lang="en-US" altLang="en-US" dirty="0">
                <a:ea typeface="宋体" pitchFamily="2" charset="-122"/>
                <a:cs typeface="Times New Roman" pitchFamily="18" charset="0"/>
              </a:rPr>
              <a:t>Thread </a:t>
            </a:r>
            <a:r>
              <a:rPr lang="zh-CN" altLang="en-US" dirty="0">
                <a:ea typeface="宋体" pitchFamily="2" charset="-122"/>
                <a:cs typeface="Times New Roman" pitchFamily="18" charset="0"/>
              </a:rPr>
              <a:t>类与实现 </a:t>
            </a:r>
            <a:r>
              <a:rPr lang="en-US" altLang="en-US" dirty="0" err="1">
                <a:ea typeface="宋体" pitchFamily="2" charset="-122"/>
                <a:cs typeface="Times New Roman" pitchFamily="18" charset="0"/>
              </a:rPr>
              <a:t>Runnable</a:t>
            </a:r>
            <a:r>
              <a:rPr lang="en-US" altLang="en-US" dirty="0">
                <a:ea typeface="宋体" pitchFamily="2" charset="-122"/>
                <a:cs typeface="Times New Roman" pitchFamily="18" charset="0"/>
              </a:rPr>
              <a:t>  </a:t>
            </a:r>
            <a:r>
              <a:rPr lang="zh-CN" altLang="en-US" dirty="0">
                <a:ea typeface="宋体" pitchFamily="2" charset="-122"/>
                <a:cs typeface="Times New Roman" pitchFamily="18" charset="0"/>
              </a:rPr>
              <a:t>接口</a:t>
            </a:r>
          </a:p>
          <a:p>
            <a:pPr lvl="1">
              <a:lnSpc>
                <a:spcPct val="110000"/>
              </a:lnSpc>
              <a:buFont typeface="Wingdings" pitchFamily="2" charset="2"/>
              <a:buChar char="Ø"/>
            </a:pPr>
            <a:r>
              <a:rPr lang="en-US" altLang="zh-CN" dirty="0">
                <a:ea typeface="宋体" pitchFamily="2" charset="-122"/>
                <a:cs typeface="Times New Roman" pitchFamily="18" charset="0"/>
              </a:rPr>
              <a:t>Thread</a:t>
            </a:r>
            <a:r>
              <a:rPr lang="zh-CN" altLang="en-US" dirty="0">
                <a:ea typeface="宋体" pitchFamily="2" charset="-122"/>
                <a:cs typeface="Times New Roman" pitchFamily="18" charset="0"/>
              </a:rPr>
              <a:t>类的主要方法</a:t>
            </a:r>
          </a:p>
          <a:p>
            <a:pPr lvl="1">
              <a:lnSpc>
                <a:spcPct val="110000"/>
              </a:lnSpc>
              <a:buFont typeface="Wingdings" pitchFamily="2" charset="2"/>
              <a:buChar char="Ø"/>
            </a:pPr>
            <a:r>
              <a:rPr lang="zh-CN" altLang="en-US" dirty="0">
                <a:ea typeface="宋体" pitchFamily="2" charset="-122"/>
                <a:cs typeface="Times New Roman" pitchFamily="18" charset="0"/>
              </a:rPr>
              <a:t>线程的调度与设置优先级</a:t>
            </a:r>
            <a:endParaRPr lang="en-US" altLang="zh-CN" dirty="0">
              <a:ea typeface="宋体" pitchFamily="2" charset="-122"/>
              <a:cs typeface="Times New Roman" pitchFamily="18" charset="0"/>
            </a:endParaRPr>
          </a:p>
          <a:p>
            <a:pPr>
              <a:lnSpc>
                <a:spcPct val="150000"/>
              </a:lnSpc>
              <a:spcBef>
                <a:spcPts val="1800"/>
              </a:spcBef>
              <a:buClr>
                <a:srgbClr val="C00000"/>
              </a:buClr>
              <a:buFont typeface="Wingdings" pitchFamily="2" charset="2"/>
              <a:buChar char="l"/>
            </a:pPr>
            <a:r>
              <a:rPr lang="zh-CN" altLang="en-US" dirty="0">
                <a:ea typeface="宋体" pitchFamily="2" charset="-122"/>
                <a:cs typeface="Times New Roman" pitchFamily="18" charset="0"/>
              </a:rPr>
              <a:t>线程的生命周期</a:t>
            </a:r>
            <a:endParaRPr lang="en-US" altLang="zh-CN" dirty="0">
              <a:ea typeface="宋体" pitchFamily="2" charset="-122"/>
              <a:cs typeface="Times New Roman" pitchFamily="18" charset="0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sz="2800" b="1" dirty="0">
                <a:solidFill>
                  <a:srgbClr val="FF0000"/>
                </a:solidFill>
                <a:ea typeface="宋体" pitchFamily="2" charset="-122"/>
                <a:cs typeface="Times New Roman" pitchFamily="18" charset="0"/>
              </a:rPr>
              <a:t>线程的同步</a:t>
            </a:r>
          </a:p>
          <a:p>
            <a:pPr>
              <a:lnSpc>
                <a:spcPct val="150000"/>
              </a:lnSpc>
              <a:spcBef>
                <a:spcPts val="1800"/>
              </a:spcBef>
              <a:buClr>
                <a:srgbClr val="C00000"/>
              </a:buClr>
              <a:buFont typeface="Wingdings" pitchFamily="2" charset="2"/>
              <a:buChar char="l"/>
            </a:pPr>
            <a:r>
              <a:rPr lang="zh-CN" altLang="en-US" dirty="0">
                <a:ea typeface="宋体" pitchFamily="2" charset="-122"/>
                <a:cs typeface="Times New Roman" pitchFamily="18" charset="0"/>
              </a:rPr>
              <a:t>线程的通信</a:t>
            </a:r>
            <a:endParaRPr lang="en-US" altLang="zh-CN" dirty="0">
              <a:ea typeface="宋体" pitchFamily="2" charset="-122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74497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2426" y="1196752"/>
            <a:ext cx="5969894" cy="43204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7" name="曲线连接符 6"/>
          <p:cNvCxnSpPr/>
          <p:nvPr/>
        </p:nvCxnSpPr>
        <p:spPr>
          <a:xfrm rot="5400000" flipH="1" flipV="1">
            <a:off x="1374414" y="3681028"/>
            <a:ext cx="2880320" cy="504056"/>
          </a:xfrm>
          <a:prstGeom prst="curvedConnector3">
            <a:avLst>
              <a:gd name="adj1" fmla="val 118628"/>
            </a:avLst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/>
          <p:nvPr/>
        </p:nvCxnSpPr>
        <p:spPr>
          <a:xfrm>
            <a:off x="3858690" y="4581128"/>
            <a:ext cx="504056" cy="216024"/>
          </a:xfrm>
          <a:prstGeom prst="straightConnector1">
            <a:avLst/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/>
          <p:nvPr/>
        </p:nvCxnSpPr>
        <p:spPr>
          <a:xfrm flipH="1">
            <a:off x="3642666" y="4941168"/>
            <a:ext cx="216024" cy="432048"/>
          </a:xfrm>
          <a:prstGeom prst="straightConnector1">
            <a:avLst/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4362746" y="4437112"/>
            <a:ext cx="360040" cy="2520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16" name="矩形 15"/>
          <p:cNvSpPr/>
          <p:nvPr/>
        </p:nvSpPr>
        <p:spPr>
          <a:xfrm>
            <a:off x="4054416" y="5108340"/>
            <a:ext cx="360040" cy="2520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2163036" y="2852936"/>
            <a:ext cx="360040" cy="2520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9" name="标题 1"/>
          <p:cNvSpPr>
            <a:spLocks noGrp="1"/>
          </p:cNvSpPr>
          <p:nvPr>
            <p:ph type="ctrTitle"/>
          </p:nvPr>
        </p:nvSpPr>
        <p:spPr>
          <a:xfrm>
            <a:off x="4355976" y="260648"/>
            <a:ext cx="4464496" cy="576065"/>
          </a:xfrm>
        </p:spPr>
        <p:txBody>
          <a:bodyPr>
            <a:normAutofit/>
          </a:bodyPr>
          <a:lstStyle/>
          <a:p>
            <a:r>
              <a:rPr lang="zh-CN" altLang="en-US" b="1" dirty="0"/>
              <a:t>子线程的创建和启动过程</a:t>
            </a:r>
          </a:p>
        </p:txBody>
      </p:sp>
    </p:spTree>
    <p:extLst>
      <p:ext uri="{BB962C8B-B14F-4D97-AF65-F5344CB8AC3E}">
        <p14:creationId xmlns:p14="http://schemas.microsoft.com/office/powerpoint/2010/main" val="14216988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7524328" y="260648"/>
            <a:ext cx="1224136" cy="576065"/>
          </a:xfrm>
        </p:spPr>
        <p:txBody>
          <a:bodyPr>
            <a:normAutofit/>
          </a:bodyPr>
          <a:lstStyle/>
          <a:p>
            <a:r>
              <a:rPr lang="zh-CN" altLang="en-US" dirty="0"/>
              <a:t>示例</a:t>
            </a:r>
          </a:p>
        </p:txBody>
      </p:sp>
      <p:sp>
        <p:nvSpPr>
          <p:cNvPr id="3" name="TextBox 1"/>
          <p:cNvSpPr txBox="1">
            <a:spLocks noChangeArrowheads="1"/>
          </p:cNvSpPr>
          <p:nvPr/>
        </p:nvSpPr>
        <p:spPr bwMode="auto">
          <a:xfrm>
            <a:off x="468313" y="764704"/>
            <a:ext cx="8136135" cy="56323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CN" sz="1200" dirty="0"/>
              <a:t>/**</a:t>
            </a:r>
          </a:p>
          <a:p>
            <a:r>
              <a:rPr lang="zh-CN" altLang="en-US" sz="1200" dirty="0"/>
              <a:t> * 创建子线程，完成</a:t>
            </a:r>
            <a:r>
              <a:rPr lang="en-US" altLang="zh-CN" sz="1200" dirty="0"/>
              <a:t>1---100</a:t>
            </a:r>
            <a:r>
              <a:rPr lang="zh-CN" altLang="en-US" sz="1200" dirty="0"/>
              <a:t>之间的自然数的输出，同样的主线程执行同样的操作</a:t>
            </a:r>
            <a:endParaRPr lang="en-US" altLang="zh-CN" sz="1200" dirty="0"/>
          </a:p>
          <a:p>
            <a:r>
              <a:rPr lang="en-US" altLang="zh-CN" sz="1200" dirty="0"/>
              <a:t> </a:t>
            </a:r>
            <a:r>
              <a:rPr lang="zh-CN" altLang="en-US" sz="1200" dirty="0"/>
              <a:t>* 创建线程的第一种方式，是继承</a:t>
            </a:r>
            <a:r>
              <a:rPr lang="en-US" altLang="zh-CN" sz="1200" dirty="0"/>
              <a:t>Thread</a:t>
            </a:r>
            <a:r>
              <a:rPr lang="zh-CN" altLang="en-US" sz="1200" dirty="0"/>
              <a:t>这个类</a:t>
            </a:r>
          </a:p>
          <a:p>
            <a:r>
              <a:rPr lang="zh-CN" altLang="en-US" sz="1200" dirty="0"/>
              <a:t> *</a:t>
            </a:r>
            <a:r>
              <a:rPr lang="en-US" altLang="zh-CN" sz="1200" dirty="0"/>
              <a:t>/</a:t>
            </a:r>
          </a:p>
          <a:p>
            <a:r>
              <a:rPr lang="en-US" altLang="zh-CN" sz="1200" b="1" dirty="0"/>
              <a:t>public class </a:t>
            </a:r>
            <a:r>
              <a:rPr lang="en-US" altLang="zh-CN" sz="1200" b="1" dirty="0" err="1"/>
              <a:t>TestThread_ONE</a:t>
            </a:r>
            <a:r>
              <a:rPr lang="en-US" altLang="zh-CN" sz="1200" b="1" dirty="0"/>
              <a:t> {</a:t>
            </a:r>
          </a:p>
          <a:p>
            <a:pPr lvl="1"/>
            <a:r>
              <a:rPr lang="en-US" altLang="zh-CN" sz="1200" b="1" dirty="0"/>
              <a:t>public static void main(String[] </a:t>
            </a:r>
            <a:r>
              <a:rPr lang="en-US" altLang="zh-CN" sz="1200" b="1" dirty="0" err="1"/>
              <a:t>args</a:t>
            </a:r>
            <a:r>
              <a:rPr lang="en-US" altLang="zh-CN" sz="1200" b="1" dirty="0"/>
              <a:t>) {</a:t>
            </a:r>
          </a:p>
          <a:p>
            <a:pPr lvl="2"/>
            <a:r>
              <a:rPr lang="en-US" altLang="zh-CN" sz="1200" dirty="0"/>
              <a:t>//</a:t>
            </a:r>
            <a:r>
              <a:rPr lang="zh-CN" altLang="en-US" sz="1200" dirty="0"/>
              <a:t>创建一个子类的对象</a:t>
            </a:r>
          </a:p>
          <a:p>
            <a:pPr lvl="2"/>
            <a:r>
              <a:rPr lang="en-US" altLang="zh-CN" sz="1200" dirty="0" err="1"/>
              <a:t>SubThread</a:t>
            </a:r>
            <a:r>
              <a:rPr lang="en-US" altLang="zh-CN" sz="1200" dirty="0"/>
              <a:t> sub=</a:t>
            </a:r>
            <a:r>
              <a:rPr lang="en-US" altLang="zh-CN" sz="1200" b="1" dirty="0"/>
              <a:t>new </a:t>
            </a:r>
            <a:r>
              <a:rPr lang="en-US" altLang="zh-CN" sz="1200" b="1" dirty="0" err="1"/>
              <a:t>SubThread</a:t>
            </a:r>
            <a:r>
              <a:rPr lang="en-US" altLang="zh-CN" sz="1200" b="1" dirty="0"/>
              <a:t>();</a:t>
            </a:r>
          </a:p>
          <a:p>
            <a:pPr lvl="2"/>
            <a:r>
              <a:rPr lang="en-US" altLang="zh-CN" sz="1200" dirty="0"/>
              <a:t>//</a:t>
            </a:r>
            <a:r>
              <a:rPr lang="zh-CN" altLang="en-US" sz="1200" dirty="0"/>
              <a:t>调用线程的 </a:t>
            </a:r>
            <a:r>
              <a:rPr lang="en-US" altLang="zh-CN" sz="1200" dirty="0"/>
              <a:t>start </a:t>
            </a:r>
            <a:r>
              <a:rPr lang="zh-CN" altLang="en-US" sz="1200" dirty="0"/>
              <a:t>方法 ，该方法有两个作用：启动此线程，调用相应的</a:t>
            </a:r>
            <a:r>
              <a:rPr lang="en-US" altLang="zh-CN" sz="1200" dirty="0"/>
              <a:t>run</a:t>
            </a:r>
            <a:r>
              <a:rPr lang="zh-CN" altLang="en-US" sz="1200" dirty="0"/>
              <a:t>方法。</a:t>
            </a:r>
          </a:p>
          <a:p>
            <a:pPr lvl="2"/>
            <a:r>
              <a:rPr lang="en-US" altLang="zh-CN" sz="1200" dirty="0" err="1"/>
              <a:t>sub.start</a:t>
            </a:r>
            <a:r>
              <a:rPr lang="en-US" altLang="zh-CN" sz="1200" dirty="0"/>
              <a:t>();</a:t>
            </a:r>
          </a:p>
          <a:p>
            <a:pPr lvl="2"/>
            <a:r>
              <a:rPr lang="nn-NO" altLang="zh-CN" sz="1200" b="1" dirty="0"/>
              <a:t>for (int i = 1; i &lt;= 100; i++) {</a:t>
            </a:r>
          </a:p>
          <a:p>
            <a:pPr lvl="2"/>
            <a:r>
              <a:rPr lang="en-US" altLang="zh-CN" sz="1200" dirty="0"/>
              <a:t>	</a:t>
            </a:r>
            <a:r>
              <a:rPr lang="en-US" altLang="zh-CN" sz="1200" dirty="0" err="1"/>
              <a:t>System.</a:t>
            </a:r>
            <a:r>
              <a:rPr lang="en-US" altLang="zh-CN" sz="1200" i="1" dirty="0" err="1"/>
              <a:t>out.println</a:t>
            </a:r>
            <a:r>
              <a:rPr lang="en-US" altLang="zh-CN" sz="1200" i="1" dirty="0"/>
              <a:t>("MAIN</a:t>
            </a:r>
            <a:r>
              <a:rPr lang="zh-CN" altLang="en-US" sz="1200" i="1" dirty="0"/>
              <a:t>：</a:t>
            </a:r>
            <a:r>
              <a:rPr lang="en-US" altLang="zh-CN" sz="1200" i="1" dirty="0"/>
              <a:t>"+</a:t>
            </a:r>
            <a:r>
              <a:rPr lang="en-US" altLang="zh-CN" sz="1200" i="1" dirty="0" err="1"/>
              <a:t>i</a:t>
            </a:r>
            <a:r>
              <a:rPr lang="en-US" altLang="zh-CN" sz="1200" i="1" dirty="0"/>
              <a:t>+"\t");</a:t>
            </a:r>
          </a:p>
          <a:p>
            <a:pPr lvl="2"/>
            <a:r>
              <a:rPr lang="en-US" altLang="zh-CN" sz="1200" dirty="0"/>
              <a:t>}</a:t>
            </a:r>
          </a:p>
          <a:p>
            <a:pPr lvl="1"/>
            <a:r>
              <a:rPr lang="en-US" altLang="zh-CN" sz="1200" dirty="0"/>
              <a:t>}</a:t>
            </a:r>
          </a:p>
          <a:p>
            <a:r>
              <a:rPr lang="en-US" altLang="zh-CN" sz="1200" dirty="0"/>
              <a:t>}</a:t>
            </a:r>
          </a:p>
          <a:p>
            <a:r>
              <a:rPr lang="en-US" altLang="zh-CN" sz="1200" dirty="0"/>
              <a:t>/**</a:t>
            </a:r>
          </a:p>
          <a:p>
            <a:r>
              <a:rPr lang="zh-CN" altLang="en-US" sz="1200" dirty="0"/>
              <a:t> * </a:t>
            </a:r>
            <a:r>
              <a:rPr lang="en-US" altLang="zh-CN" sz="1200" dirty="0"/>
              <a:t>1.</a:t>
            </a:r>
            <a:r>
              <a:rPr lang="zh-CN" altLang="en-US" sz="1200" dirty="0"/>
              <a:t>创建一个继承自</a:t>
            </a:r>
            <a:r>
              <a:rPr lang="en-US" altLang="zh-CN" sz="1200" dirty="0"/>
              <a:t>Thread</a:t>
            </a:r>
            <a:r>
              <a:rPr lang="zh-CN" altLang="en-US" sz="1200" dirty="0"/>
              <a:t>的类</a:t>
            </a:r>
          </a:p>
          <a:p>
            <a:r>
              <a:rPr lang="en-US" altLang="zh-CN" sz="1200" dirty="0"/>
              <a:t> * </a:t>
            </a:r>
            <a:r>
              <a:rPr lang="en-US" altLang="zh-CN" sz="1200" b="1" dirty="0"/>
              <a:t>@author </a:t>
            </a:r>
            <a:r>
              <a:rPr lang="en-US" altLang="zh-CN" sz="1200" b="1" u="sng" dirty="0"/>
              <a:t>Jones</a:t>
            </a:r>
          </a:p>
          <a:p>
            <a:r>
              <a:rPr lang="zh-CN" altLang="en-US" sz="1200" dirty="0"/>
              <a:t> *</a:t>
            </a:r>
          </a:p>
          <a:p>
            <a:r>
              <a:rPr lang="zh-CN" altLang="en-US" sz="1200" dirty="0"/>
              <a:t> *</a:t>
            </a:r>
            <a:r>
              <a:rPr lang="en-US" altLang="zh-CN" sz="1200" dirty="0"/>
              <a:t>/</a:t>
            </a:r>
          </a:p>
          <a:p>
            <a:r>
              <a:rPr lang="en-US" altLang="zh-CN" sz="1200" b="1" dirty="0"/>
              <a:t>class </a:t>
            </a:r>
            <a:r>
              <a:rPr lang="en-US" altLang="zh-CN" sz="1200" b="1" dirty="0" err="1"/>
              <a:t>SubThread</a:t>
            </a:r>
            <a:r>
              <a:rPr lang="en-US" altLang="zh-CN" sz="1200" b="1" dirty="0"/>
              <a:t> extends Thread{</a:t>
            </a:r>
          </a:p>
          <a:p>
            <a:pPr lvl="1"/>
            <a:r>
              <a:rPr lang="en-US" altLang="zh-CN" sz="1200" dirty="0"/>
              <a:t>//2.</a:t>
            </a:r>
            <a:r>
              <a:rPr lang="zh-CN" altLang="en-US" sz="1200" dirty="0"/>
              <a:t>重写</a:t>
            </a:r>
            <a:r>
              <a:rPr lang="en-US" altLang="zh-CN" sz="1200" dirty="0"/>
              <a:t>Tread</a:t>
            </a:r>
            <a:r>
              <a:rPr lang="zh-CN" altLang="en-US" sz="1200" dirty="0"/>
              <a:t>类的</a:t>
            </a:r>
            <a:r>
              <a:rPr lang="en-US" altLang="zh-CN" sz="1200" dirty="0"/>
              <a:t>run</a:t>
            </a:r>
            <a:r>
              <a:rPr lang="zh-CN" altLang="en-US" sz="1200" dirty="0"/>
              <a:t>方法，方法内部实现此线程所要完成的功能</a:t>
            </a:r>
          </a:p>
          <a:p>
            <a:pPr lvl="1"/>
            <a:r>
              <a:rPr lang="en-US" altLang="zh-CN" sz="1200" dirty="0"/>
              <a:t>@Override</a:t>
            </a:r>
          </a:p>
          <a:p>
            <a:pPr lvl="1"/>
            <a:r>
              <a:rPr lang="en-US" altLang="zh-CN" sz="1200" b="1" dirty="0"/>
              <a:t>public void run() {</a:t>
            </a:r>
          </a:p>
          <a:p>
            <a:pPr lvl="2"/>
            <a:r>
              <a:rPr lang="nn-NO" altLang="zh-CN" sz="1200" b="1" dirty="0"/>
              <a:t>for (int i = 1; i &lt;= 100; i++) {</a:t>
            </a:r>
          </a:p>
          <a:p>
            <a:pPr lvl="2"/>
            <a:r>
              <a:rPr lang="en-US" altLang="zh-CN" sz="1200" dirty="0" err="1"/>
              <a:t>System.</a:t>
            </a:r>
            <a:r>
              <a:rPr lang="en-US" altLang="zh-CN" sz="1200" i="1" dirty="0" err="1"/>
              <a:t>out.println</a:t>
            </a:r>
            <a:r>
              <a:rPr lang="en-US" altLang="zh-CN" sz="1200" i="1" dirty="0"/>
              <a:t>(</a:t>
            </a:r>
            <a:r>
              <a:rPr lang="en-US" altLang="zh-CN" sz="1200" i="1" dirty="0" err="1"/>
              <a:t>Thread.currentThread</a:t>
            </a:r>
            <a:r>
              <a:rPr lang="en-US" altLang="zh-CN" sz="1200" i="1" dirty="0"/>
              <a:t>().</a:t>
            </a:r>
            <a:r>
              <a:rPr lang="en-US" altLang="zh-CN" sz="1200" i="1" dirty="0" err="1"/>
              <a:t>getName</a:t>
            </a:r>
            <a:r>
              <a:rPr lang="en-US" altLang="zh-CN" sz="1200" i="1" dirty="0"/>
              <a:t>()+":"+</a:t>
            </a:r>
            <a:r>
              <a:rPr lang="en-US" altLang="zh-CN" sz="1200" i="1" dirty="0" err="1"/>
              <a:t>i</a:t>
            </a:r>
            <a:r>
              <a:rPr lang="en-US" altLang="zh-CN" sz="1200" i="1" dirty="0"/>
              <a:t>+"\t");</a:t>
            </a:r>
          </a:p>
          <a:p>
            <a:pPr lvl="2"/>
            <a:r>
              <a:rPr lang="en-US" altLang="zh-CN" sz="1200" dirty="0"/>
              <a:t>}</a:t>
            </a:r>
          </a:p>
          <a:p>
            <a:pPr lvl="1"/>
            <a:r>
              <a:rPr lang="en-US" altLang="zh-CN" sz="1200" dirty="0"/>
              <a:t>}</a:t>
            </a:r>
          </a:p>
          <a:p>
            <a:endParaRPr lang="zh-CN" altLang="en-US" sz="1200" dirty="0"/>
          </a:p>
          <a:p>
            <a:r>
              <a:rPr lang="en-US" altLang="zh-CN" sz="1200" dirty="0"/>
              <a:t>}</a:t>
            </a:r>
            <a:endParaRPr lang="zh-CN" altLang="en-US" sz="120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115616" y="836712"/>
            <a:ext cx="1152128" cy="53285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main()</a:t>
            </a:r>
            <a:endParaRPr lang="zh-CN" altLang="en-US" dirty="0"/>
          </a:p>
        </p:txBody>
      </p:sp>
      <p:cxnSp>
        <p:nvCxnSpPr>
          <p:cNvPr id="6" name="直接箭头连接符 5"/>
          <p:cNvCxnSpPr/>
          <p:nvPr/>
        </p:nvCxnSpPr>
        <p:spPr>
          <a:xfrm flipH="1">
            <a:off x="539552" y="1124744"/>
            <a:ext cx="72008" cy="4824536"/>
          </a:xfrm>
          <a:prstGeom prst="straightConnector1">
            <a:avLst/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/>
          <p:cNvCxnSpPr/>
          <p:nvPr/>
        </p:nvCxnSpPr>
        <p:spPr>
          <a:xfrm>
            <a:off x="2195736" y="2780928"/>
            <a:ext cx="1440160" cy="0"/>
          </a:xfrm>
          <a:prstGeom prst="straightConnector1">
            <a:avLst/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3095836" y="2924944"/>
            <a:ext cx="1080120" cy="29163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子线程</a:t>
            </a:r>
            <a:r>
              <a:rPr lang="en-US" altLang="zh-CN" dirty="0"/>
              <a:t>1</a:t>
            </a:r>
            <a:endParaRPr lang="zh-CN" altLang="en-US" dirty="0"/>
          </a:p>
        </p:txBody>
      </p:sp>
      <p:cxnSp>
        <p:nvCxnSpPr>
          <p:cNvPr id="11" name="直接箭头连接符 10"/>
          <p:cNvCxnSpPr/>
          <p:nvPr/>
        </p:nvCxnSpPr>
        <p:spPr>
          <a:xfrm>
            <a:off x="2267744" y="2780928"/>
            <a:ext cx="4248472" cy="0"/>
          </a:xfrm>
          <a:prstGeom prst="straightConnector1">
            <a:avLst/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5868144" y="2924944"/>
            <a:ext cx="1080120" cy="16921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子线程</a:t>
            </a:r>
            <a:r>
              <a:rPr lang="en-US" altLang="zh-CN" dirty="0"/>
              <a:t>2</a:t>
            </a:r>
            <a:endParaRPr lang="zh-CN" altLang="en-US" dirty="0"/>
          </a:p>
        </p:txBody>
      </p:sp>
      <p:cxnSp>
        <p:nvCxnSpPr>
          <p:cNvPr id="14" name="直接箭头连接符 13"/>
          <p:cNvCxnSpPr/>
          <p:nvPr/>
        </p:nvCxnSpPr>
        <p:spPr>
          <a:xfrm>
            <a:off x="4391980" y="2924944"/>
            <a:ext cx="0" cy="3024336"/>
          </a:xfrm>
          <a:prstGeom prst="straightConnector1">
            <a:avLst/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/>
          <p:nvPr/>
        </p:nvCxnSpPr>
        <p:spPr>
          <a:xfrm>
            <a:off x="7236296" y="2924944"/>
            <a:ext cx="0" cy="1872208"/>
          </a:xfrm>
          <a:prstGeom prst="straightConnector1">
            <a:avLst/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/>
          <p:nvPr/>
        </p:nvCxnSpPr>
        <p:spPr>
          <a:xfrm flipH="1">
            <a:off x="2531894" y="6160568"/>
            <a:ext cx="1836204" cy="0"/>
          </a:xfrm>
          <a:prstGeom prst="straightConnector1">
            <a:avLst/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/>
          <p:nvPr/>
        </p:nvCxnSpPr>
        <p:spPr>
          <a:xfrm>
            <a:off x="2267744" y="5229200"/>
            <a:ext cx="0" cy="1080120"/>
          </a:xfrm>
          <a:prstGeom prst="straightConnector1">
            <a:avLst/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/>
          <p:nvPr/>
        </p:nvCxnSpPr>
        <p:spPr>
          <a:xfrm flipH="1">
            <a:off x="2411760" y="5013176"/>
            <a:ext cx="4824536" cy="0"/>
          </a:xfrm>
          <a:prstGeom prst="straightConnector1">
            <a:avLst/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3851920" y="2492896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start()</a:t>
            </a:r>
            <a:endParaRPr lang="zh-CN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6156176" y="2415244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start()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531518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7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588224" y="260648"/>
            <a:ext cx="2088232" cy="576065"/>
          </a:xfrm>
        </p:spPr>
        <p:txBody>
          <a:bodyPr>
            <a:normAutofit/>
          </a:bodyPr>
          <a:lstStyle/>
          <a:p>
            <a:r>
              <a:rPr lang="en-US" altLang="zh-CN" b="1" dirty="0">
                <a:latin typeface="+mn-lt"/>
                <a:ea typeface="宋体" pitchFamily="2" charset="-122"/>
                <a:cs typeface="Times New Roman" pitchFamily="18" charset="0"/>
              </a:rPr>
              <a:t>Thread</a:t>
            </a:r>
            <a:r>
              <a:rPr lang="zh-CN" altLang="en-US" b="1" dirty="0">
                <a:latin typeface="+mn-lt"/>
                <a:ea typeface="宋体" pitchFamily="2" charset="-122"/>
                <a:cs typeface="Times New Roman" pitchFamily="18" charset="0"/>
              </a:rPr>
              <a:t>类</a:t>
            </a:r>
          </a:p>
        </p:txBody>
      </p:sp>
      <p:sp>
        <p:nvSpPr>
          <p:cNvPr id="41472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51520" y="836712"/>
            <a:ext cx="8569325" cy="3384550"/>
          </a:xfrm>
        </p:spPr>
        <p:txBody>
          <a:bodyPr>
            <a:normAutofit/>
          </a:bodyPr>
          <a:lstStyle/>
          <a:p>
            <a:pPr>
              <a:buClr>
                <a:srgbClr val="C00000"/>
              </a:buClr>
              <a:buFont typeface="Wingdings" pitchFamily="2" charset="2"/>
              <a:buChar char="l"/>
            </a:pPr>
            <a:r>
              <a:rPr lang="zh-CN" altLang="en-US" b="1" dirty="0">
                <a:ea typeface="宋体" pitchFamily="2" charset="-122"/>
                <a:cs typeface="Times New Roman" pitchFamily="18" charset="0"/>
              </a:rPr>
              <a:t>构造方法</a:t>
            </a:r>
            <a:endParaRPr lang="zh-CN" altLang="en-US" sz="3200" b="1" dirty="0">
              <a:ea typeface="宋体" pitchFamily="2" charset="-122"/>
              <a:cs typeface="Times New Roman" pitchFamily="18" charset="0"/>
            </a:endParaRPr>
          </a:p>
          <a:p>
            <a:pPr lvl="1">
              <a:buFont typeface="Wingdings" pitchFamily="2" charset="2"/>
              <a:buChar char="Ø"/>
            </a:pPr>
            <a:r>
              <a:rPr lang="en-US" altLang="zh-CN" b="1" dirty="0">
                <a:solidFill>
                  <a:srgbClr val="C00000"/>
                </a:solidFill>
                <a:ea typeface="宋体" pitchFamily="2" charset="-122"/>
                <a:cs typeface="Times New Roman" pitchFamily="18" charset="0"/>
              </a:rPr>
              <a:t>Thread()</a:t>
            </a:r>
            <a:r>
              <a:rPr lang="zh-CN" altLang="en-US" b="1" dirty="0">
                <a:solidFill>
                  <a:srgbClr val="C00000"/>
                </a:solidFill>
                <a:ea typeface="宋体" pitchFamily="2" charset="-122"/>
                <a:cs typeface="Times New Roman" pitchFamily="18" charset="0"/>
              </a:rPr>
              <a:t>：</a:t>
            </a:r>
            <a:r>
              <a:rPr lang="zh-CN" altLang="en-US" dirty="0">
                <a:ea typeface="宋体" pitchFamily="2" charset="-122"/>
                <a:cs typeface="Times New Roman" pitchFamily="18" charset="0"/>
              </a:rPr>
              <a:t>创建新的</a:t>
            </a:r>
            <a:r>
              <a:rPr lang="en-US" altLang="zh-CN" dirty="0">
                <a:ea typeface="宋体" pitchFamily="2" charset="-122"/>
                <a:cs typeface="Times New Roman" pitchFamily="18" charset="0"/>
              </a:rPr>
              <a:t>Thread</a:t>
            </a:r>
            <a:r>
              <a:rPr lang="zh-CN" altLang="en-US" dirty="0">
                <a:ea typeface="宋体" pitchFamily="2" charset="-122"/>
                <a:cs typeface="Times New Roman" pitchFamily="18" charset="0"/>
              </a:rPr>
              <a:t>对象</a:t>
            </a:r>
            <a:endParaRPr lang="en-US" altLang="zh-CN" dirty="0">
              <a:ea typeface="宋体" pitchFamily="2" charset="-122"/>
              <a:cs typeface="Times New Roman" pitchFamily="18" charset="0"/>
            </a:endParaRPr>
          </a:p>
          <a:p>
            <a:pPr lvl="1">
              <a:buFont typeface="Wingdings" pitchFamily="2" charset="2"/>
              <a:buChar char="Ø"/>
            </a:pPr>
            <a:r>
              <a:rPr lang="en-US" altLang="zh-CN" b="1" dirty="0">
                <a:solidFill>
                  <a:srgbClr val="C00000"/>
                </a:solidFill>
                <a:ea typeface="宋体" pitchFamily="2" charset="-122"/>
                <a:cs typeface="Times New Roman" pitchFamily="18" charset="0"/>
              </a:rPr>
              <a:t>Thread(String </a:t>
            </a:r>
            <a:r>
              <a:rPr lang="en-US" altLang="zh-CN" b="1" dirty="0" err="1">
                <a:solidFill>
                  <a:srgbClr val="C00000"/>
                </a:solidFill>
                <a:ea typeface="宋体" pitchFamily="2" charset="-122"/>
                <a:cs typeface="Times New Roman" pitchFamily="18" charset="0"/>
              </a:rPr>
              <a:t>threadname</a:t>
            </a:r>
            <a:r>
              <a:rPr lang="en-US" altLang="zh-CN" b="1" dirty="0">
                <a:solidFill>
                  <a:srgbClr val="C00000"/>
                </a:solidFill>
                <a:ea typeface="宋体" pitchFamily="2" charset="-122"/>
                <a:cs typeface="Times New Roman" pitchFamily="18" charset="0"/>
              </a:rPr>
              <a:t>)</a:t>
            </a:r>
            <a:r>
              <a:rPr lang="zh-CN" altLang="en-US" b="1" dirty="0">
                <a:solidFill>
                  <a:srgbClr val="C00000"/>
                </a:solidFill>
                <a:ea typeface="宋体" pitchFamily="2" charset="-122"/>
                <a:cs typeface="Times New Roman" pitchFamily="18" charset="0"/>
              </a:rPr>
              <a:t>：</a:t>
            </a:r>
            <a:r>
              <a:rPr lang="zh-CN" altLang="en-US" dirty="0">
                <a:ea typeface="宋体" pitchFamily="2" charset="-122"/>
                <a:cs typeface="Times New Roman" pitchFamily="18" charset="0"/>
              </a:rPr>
              <a:t>创建线程并指定线程实例名</a:t>
            </a:r>
          </a:p>
          <a:p>
            <a:pPr lvl="1">
              <a:buFont typeface="Wingdings" pitchFamily="2" charset="2"/>
              <a:buChar char="Ø"/>
            </a:pPr>
            <a:r>
              <a:rPr lang="en-US" altLang="zh-CN" b="1" dirty="0">
                <a:solidFill>
                  <a:srgbClr val="C00000"/>
                </a:solidFill>
                <a:ea typeface="宋体" pitchFamily="2" charset="-122"/>
                <a:cs typeface="Times New Roman" pitchFamily="18" charset="0"/>
              </a:rPr>
              <a:t>Thread(</a:t>
            </a:r>
            <a:r>
              <a:rPr lang="en-US" altLang="zh-CN" b="1" dirty="0" err="1">
                <a:solidFill>
                  <a:srgbClr val="C00000"/>
                </a:solidFill>
                <a:ea typeface="宋体" pitchFamily="2" charset="-122"/>
                <a:cs typeface="Times New Roman" pitchFamily="18" charset="0"/>
              </a:rPr>
              <a:t>Runnable</a:t>
            </a:r>
            <a:r>
              <a:rPr lang="en-US" altLang="zh-CN" b="1" dirty="0">
                <a:solidFill>
                  <a:srgbClr val="C00000"/>
                </a:solidFill>
                <a:ea typeface="宋体" pitchFamily="2" charset="-122"/>
                <a:cs typeface="Times New Roman" pitchFamily="18" charset="0"/>
              </a:rPr>
              <a:t> target)</a:t>
            </a:r>
            <a:r>
              <a:rPr lang="zh-CN" altLang="en-US" b="1" dirty="0">
                <a:solidFill>
                  <a:srgbClr val="C00000"/>
                </a:solidFill>
                <a:ea typeface="宋体" pitchFamily="2" charset="-122"/>
                <a:cs typeface="Times New Roman" pitchFamily="18" charset="0"/>
              </a:rPr>
              <a:t>：</a:t>
            </a:r>
            <a:r>
              <a:rPr lang="zh-CN" altLang="en-US" dirty="0">
                <a:ea typeface="宋体" pitchFamily="2" charset="-122"/>
                <a:cs typeface="Times New Roman" pitchFamily="18" charset="0"/>
              </a:rPr>
              <a:t>指定创建线程的目标对象，它实现了</a:t>
            </a:r>
            <a:r>
              <a:rPr lang="en-US" altLang="zh-CN" dirty="0">
                <a:ea typeface="宋体" pitchFamily="2" charset="-122"/>
                <a:cs typeface="Times New Roman" pitchFamily="18" charset="0"/>
              </a:rPr>
              <a:t>Runnable</a:t>
            </a:r>
            <a:r>
              <a:rPr lang="zh-CN" altLang="en-US" dirty="0">
                <a:ea typeface="宋体" pitchFamily="2" charset="-122"/>
                <a:cs typeface="Times New Roman" pitchFamily="18" charset="0"/>
              </a:rPr>
              <a:t>接口中的</a:t>
            </a:r>
            <a:r>
              <a:rPr lang="en-US" altLang="zh-CN" dirty="0">
                <a:ea typeface="宋体" pitchFamily="2" charset="-122"/>
                <a:cs typeface="Times New Roman" pitchFamily="18" charset="0"/>
              </a:rPr>
              <a:t>run</a:t>
            </a:r>
            <a:r>
              <a:rPr lang="zh-CN" altLang="en-US" dirty="0">
                <a:ea typeface="宋体" pitchFamily="2" charset="-122"/>
                <a:cs typeface="Times New Roman" pitchFamily="18" charset="0"/>
              </a:rPr>
              <a:t>方法</a:t>
            </a:r>
          </a:p>
          <a:p>
            <a:pPr lvl="1">
              <a:buFont typeface="Wingdings" pitchFamily="2" charset="2"/>
              <a:buChar char="Ø"/>
            </a:pPr>
            <a:r>
              <a:rPr lang="en-US" altLang="zh-CN" b="1" dirty="0">
                <a:solidFill>
                  <a:srgbClr val="C00000"/>
                </a:solidFill>
                <a:ea typeface="宋体" pitchFamily="2" charset="-122"/>
                <a:cs typeface="Times New Roman" pitchFamily="18" charset="0"/>
              </a:rPr>
              <a:t>Thread(Runnable target, String name)</a:t>
            </a:r>
            <a:r>
              <a:rPr lang="zh-CN" altLang="en-US" b="1" dirty="0">
                <a:solidFill>
                  <a:srgbClr val="C00000"/>
                </a:solidFill>
                <a:ea typeface="宋体" pitchFamily="2" charset="-122"/>
                <a:cs typeface="Times New Roman" pitchFamily="18" charset="0"/>
              </a:rPr>
              <a:t>：</a:t>
            </a:r>
            <a:r>
              <a:rPr lang="zh-CN" altLang="en-US" dirty="0">
                <a:ea typeface="宋体" pitchFamily="2" charset="-122"/>
                <a:cs typeface="Times New Roman" pitchFamily="18" charset="0"/>
              </a:rPr>
              <a:t>创建新的</a:t>
            </a:r>
            <a:r>
              <a:rPr lang="en-US" altLang="zh-CN" dirty="0">
                <a:ea typeface="宋体" pitchFamily="2" charset="-122"/>
                <a:cs typeface="Times New Roman" pitchFamily="18" charset="0"/>
              </a:rPr>
              <a:t>Thread</a:t>
            </a:r>
            <a:r>
              <a:rPr lang="zh-CN" altLang="en-US" dirty="0">
                <a:ea typeface="宋体" pitchFamily="2" charset="-122"/>
                <a:cs typeface="Times New Roman" pitchFamily="18" charset="0"/>
              </a:rPr>
              <a:t>对象</a:t>
            </a:r>
            <a:r>
              <a:rPr lang="en-US" altLang="zh-CN" dirty="0">
                <a:ea typeface="宋体" pitchFamily="2" charset="-122"/>
                <a:cs typeface="Times New Roman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5747097"/>
      </p:ext>
    </p:extLst>
  </p:cSld>
  <p:clrMapOvr>
    <a:masterClrMapping/>
  </p:clrMapOvr>
  <p:transition spd="slow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147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147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7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147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147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7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147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147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7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147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147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7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147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147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7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147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147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4722" grpId="0" animBg="1" autoUpdateAnimBg="0"/>
      <p:bldP spid="414723" grpId="0" build="p" bldLvl="2" autoUpdateAnimBg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076056" y="260648"/>
            <a:ext cx="3528392" cy="576065"/>
          </a:xfrm>
        </p:spPr>
        <p:txBody>
          <a:bodyPr>
            <a:normAutofit/>
          </a:bodyPr>
          <a:lstStyle/>
          <a:p>
            <a:r>
              <a:rPr lang="zh-CN" altLang="en-US" b="1" dirty="0"/>
              <a:t>创建线程的两种方式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323528" y="908720"/>
            <a:ext cx="8507412" cy="3413125"/>
          </a:xfrm>
        </p:spPr>
        <p:txBody>
          <a:bodyPr/>
          <a:lstStyle/>
          <a:p>
            <a:pPr marL="514350" indent="-514350">
              <a:buClr>
                <a:srgbClr val="C00000"/>
              </a:buClr>
              <a:buFont typeface="+mj-lt"/>
              <a:buAutoNum type="arabicPeriod"/>
            </a:pPr>
            <a:r>
              <a:rPr lang="zh-CN" altLang="en-US" b="1" dirty="0">
                <a:ea typeface="宋体" pitchFamily="2" charset="-122"/>
                <a:cs typeface="Times New Roman" pitchFamily="18" charset="0"/>
              </a:rPr>
              <a:t>继承</a:t>
            </a:r>
            <a:r>
              <a:rPr lang="en-US" altLang="zh-CN" b="1" dirty="0">
                <a:ea typeface="宋体" pitchFamily="2" charset="-122"/>
                <a:cs typeface="Times New Roman" pitchFamily="18" charset="0"/>
              </a:rPr>
              <a:t>Thread</a:t>
            </a:r>
            <a:r>
              <a:rPr lang="zh-CN" altLang="en-US" b="1" dirty="0">
                <a:ea typeface="宋体" pitchFamily="2" charset="-122"/>
                <a:cs typeface="Times New Roman" pitchFamily="18" charset="0"/>
              </a:rPr>
              <a:t>类</a:t>
            </a:r>
            <a:endParaRPr lang="en-US" altLang="zh-CN" b="1" dirty="0">
              <a:ea typeface="宋体" pitchFamily="2" charset="-122"/>
              <a:cs typeface="Times New Roman" pitchFamily="18" charset="0"/>
            </a:endParaRPr>
          </a:p>
          <a:p>
            <a:pPr marL="0" indent="0">
              <a:buNone/>
            </a:pPr>
            <a:r>
              <a:rPr lang="en-US" altLang="zh-CN" dirty="0">
                <a:ea typeface="宋体" pitchFamily="2" charset="-122"/>
                <a:cs typeface="Times New Roman" pitchFamily="18" charset="0"/>
              </a:rPr>
              <a:t> 1)  </a:t>
            </a:r>
            <a:r>
              <a:rPr lang="zh-CN" altLang="en-US" dirty="0">
                <a:ea typeface="宋体" pitchFamily="2" charset="-122"/>
                <a:cs typeface="Times New Roman" pitchFamily="18" charset="0"/>
              </a:rPr>
              <a:t>定义子类继承</a:t>
            </a:r>
            <a:r>
              <a:rPr lang="en-US" altLang="zh-CN" dirty="0">
                <a:ea typeface="宋体" pitchFamily="2" charset="-122"/>
                <a:cs typeface="Times New Roman" pitchFamily="18" charset="0"/>
              </a:rPr>
              <a:t>Thread</a:t>
            </a:r>
            <a:r>
              <a:rPr lang="zh-CN" altLang="en-US" dirty="0">
                <a:ea typeface="宋体" pitchFamily="2" charset="-122"/>
                <a:cs typeface="Times New Roman" pitchFamily="18" charset="0"/>
              </a:rPr>
              <a:t>类。</a:t>
            </a:r>
          </a:p>
          <a:p>
            <a:pPr marL="0" indent="0">
              <a:buNone/>
            </a:pPr>
            <a:r>
              <a:rPr lang="zh-CN" altLang="en-US" dirty="0">
                <a:ea typeface="宋体" pitchFamily="2" charset="-122"/>
                <a:cs typeface="Times New Roman" pitchFamily="18" charset="0"/>
              </a:rPr>
              <a:t> </a:t>
            </a:r>
            <a:r>
              <a:rPr lang="en-US" altLang="zh-CN" dirty="0">
                <a:ea typeface="宋体" pitchFamily="2" charset="-122"/>
                <a:cs typeface="Times New Roman" pitchFamily="18" charset="0"/>
              </a:rPr>
              <a:t>2) </a:t>
            </a:r>
            <a:r>
              <a:rPr lang="en-US" altLang="zh-CN" dirty="0">
                <a:solidFill>
                  <a:srgbClr val="C00000"/>
                </a:solidFill>
                <a:ea typeface="宋体" pitchFamily="2" charset="-122"/>
                <a:cs typeface="Times New Roman" pitchFamily="18" charset="0"/>
              </a:rPr>
              <a:t> </a:t>
            </a:r>
            <a:r>
              <a:rPr lang="zh-CN" altLang="en-US" dirty="0">
                <a:solidFill>
                  <a:srgbClr val="C00000"/>
                </a:solidFill>
                <a:ea typeface="宋体" pitchFamily="2" charset="-122"/>
                <a:cs typeface="Times New Roman" pitchFamily="18" charset="0"/>
              </a:rPr>
              <a:t>子类中重写</a:t>
            </a:r>
            <a:r>
              <a:rPr lang="en-US" altLang="zh-CN" dirty="0">
                <a:solidFill>
                  <a:srgbClr val="C00000"/>
                </a:solidFill>
                <a:ea typeface="宋体" pitchFamily="2" charset="-122"/>
                <a:cs typeface="Times New Roman" pitchFamily="18" charset="0"/>
              </a:rPr>
              <a:t>Thread</a:t>
            </a:r>
            <a:r>
              <a:rPr lang="zh-CN" altLang="en-US" dirty="0">
                <a:solidFill>
                  <a:srgbClr val="C00000"/>
                </a:solidFill>
                <a:ea typeface="宋体" pitchFamily="2" charset="-122"/>
                <a:cs typeface="Times New Roman" pitchFamily="18" charset="0"/>
              </a:rPr>
              <a:t>类中的</a:t>
            </a:r>
            <a:r>
              <a:rPr lang="en-US" altLang="zh-CN" dirty="0">
                <a:solidFill>
                  <a:srgbClr val="C00000"/>
                </a:solidFill>
                <a:ea typeface="宋体" pitchFamily="2" charset="-122"/>
                <a:cs typeface="Times New Roman" pitchFamily="18" charset="0"/>
              </a:rPr>
              <a:t>run</a:t>
            </a:r>
            <a:r>
              <a:rPr lang="zh-CN" altLang="en-US" dirty="0">
                <a:solidFill>
                  <a:srgbClr val="C00000"/>
                </a:solidFill>
                <a:ea typeface="宋体" pitchFamily="2" charset="-122"/>
                <a:cs typeface="Times New Roman" pitchFamily="18" charset="0"/>
              </a:rPr>
              <a:t>方法。</a:t>
            </a:r>
          </a:p>
          <a:p>
            <a:pPr marL="0" indent="0">
              <a:buNone/>
            </a:pPr>
            <a:r>
              <a:rPr lang="zh-CN" altLang="en-US" dirty="0">
                <a:ea typeface="宋体" pitchFamily="2" charset="-122"/>
                <a:cs typeface="Times New Roman" pitchFamily="18" charset="0"/>
              </a:rPr>
              <a:t> </a:t>
            </a:r>
            <a:r>
              <a:rPr lang="en-US" altLang="zh-CN" dirty="0">
                <a:ea typeface="宋体" pitchFamily="2" charset="-122"/>
                <a:cs typeface="Times New Roman" pitchFamily="18" charset="0"/>
              </a:rPr>
              <a:t>3)  </a:t>
            </a:r>
            <a:r>
              <a:rPr lang="zh-CN" altLang="en-US" dirty="0">
                <a:ea typeface="宋体" pitchFamily="2" charset="-122"/>
                <a:cs typeface="Times New Roman" pitchFamily="18" charset="0"/>
              </a:rPr>
              <a:t>创建</a:t>
            </a:r>
            <a:r>
              <a:rPr lang="en-US" altLang="zh-CN" dirty="0">
                <a:ea typeface="宋体" pitchFamily="2" charset="-122"/>
                <a:cs typeface="Times New Roman" pitchFamily="18" charset="0"/>
              </a:rPr>
              <a:t>Thread</a:t>
            </a:r>
            <a:r>
              <a:rPr lang="zh-CN" altLang="en-US" dirty="0">
                <a:ea typeface="宋体" pitchFamily="2" charset="-122"/>
                <a:cs typeface="Times New Roman" pitchFamily="18" charset="0"/>
              </a:rPr>
              <a:t>子类对象，即创建了线程对象。</a:t>
            </a:r>
          </a:p>
          <a:p>
            <a:pPr marL="0" indent="0">
              <a:buNone/>
            </a:pPr>
            <a:r>
              <a:rPr lang="zh-CN" altLang="en-US" dirty="0">
                <a:ea typeface="宋体" pitchFamily="2" charset="-122"/>
                <a:cs typeface="Times New Roman" pitchFamily="18" charset="0"/>
              </a:rPr>
              <a:t> </a:t>
            </a:r>
            <a:r>
              <a:rPr lang="en-US" altLang="zh-CN" dirty="0">
                <a:ea typeface="宋体" pitchFamily="2" charset="-122"/>
                <a:cs typeface="Times New Roman" pitchFamily="18" charset="0"/>
              </a:rPr>
              <a:t>4)  </a:t>
            </a:r>
            <a:r>
              <a:rPr lang="zh-CN" altLang="en-US" dirty="0">
                <a:ea typeface="宋体" pitchFamily="2" charset="-122"/>
                <a:cs typeface="Times New Roman" pitchFamily="18" charset="0"/>
              </a:rPr>
              <a:t>调用线程对象</a:t>
            </a:r>
            <a:r>
              <a:rPr lang="en-US" altLang="zh-CN" dirty="0">
                <a:ea typeface="宋体" pitchFamily="2" charset="-122"/>
                <a:cs typeface="Times New Roman" pitchFamily="18" charset="0"/>
              </a:rPr>
              <a:t>start</a:t>
            </a:r>
            <a:r>
              <a:rPr lang="zh-CN" altLang="en-US" dirty="0">
                <a:ea typeface="宋体" pitchFamily="2" charset="-122"/>
                <a:cs typeface="Times New Roman" pitchFamily="18" charset="0"/>
              </a:rPr>
              <a:t>方法：启动线程，调用</a:t>
            </a:r>
            <a:r>
              <a:rPr lang="en-US" altLang="zh-CN" dirty="0">
                <a:ea typeface="宋体" pitchFamily="2" charset="-122"/>
                <a:cs typeface="Times New Roman" pitchFamily="18" charset="0"/>
              </a:rPr>
              <a:t>run</a:t>
            </a:r>
            <a:r>
              <a:rPr lang="zh-CN" altLang="en-US" dirty="0">
                <a:ea typeface="宋体" pitchFamily="2" charset="-122"/>
                <a:cs typeface="Times New Roman" pitchFamily="18" charset="0"/>
              </a:rPr>
              <a:t>方法。</a:t>
            </a:r>
          </a:p>
        </p:txBody>
      </p:sp>
    </p:spTree>
    <p:extLst>
      <p:ext uri="{BB962C8B-B14F-4D97-AF65-F5344CB8AC3E}">
        <p14:creationId xmlns:p14="http://schemas.microsoft.com/office/powerpoint/2010/main" val="4878756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ctrTitle"/>
          </p:nvPr>
        </p:nvSpPr>
        <p:spPr>
          <a:xfrm>
            <a:off x="5004048" y="260648"/>
            <a:ext cx="3672408" cy="576065"/>
          </a:xfrm>
        </p:spPr>
        <p:txBody>
          <a:bodyPr>
            <a:normAutofit/>
          </a:bodyPr>
          <a:lstStyle/>
          <a:p>
            <a:r>
              <a:rPr lang="zh-CN" altLang="en-US" b="1" dirty="0"/>
              <a:t>创建线程的两种方式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323528" y="836712"/>
            <a:ext cx="8507412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b="1" dirty="0">
                <a:solidFill>
                  <a:srgbClr val="C00000"/>
                </a:solidFill>
                <a:ea typeface="宋体" pitchFamily="2" charset="-122"/>
                <a:cs typeface="Times New Roman" pitchFamily="18" charset="0"/>
              </a:rPr>
              <a:t>2.  </a:t>
            </a:r>
            <a:r>
              <a:rPr lang="zh-CN" altLang="en-US" b="1" dirty="0">
                <a:ea typeface="宋体" pitchFamily="2" charset="-122"/>
                <a:cs typeface="Times New Roman" pitchFamily="18" charset="0"/>
              </a:rPr>
              <a:t>实现</a:t>
            </a:r>
            <a:r>
              <a:rPr lang="en-US" altLang="zh-CN" b="1" dirty="0">
                <a:ea typeface="宋体" pitchFamily="2" charset="-122"/>
                <a:cs typeface="Times New Roman" pitchFamily="18" charset="0"/>
              </a:rPr>
              <a:t>Runnable</a:t>
            </a:r>
            <a:r>
              <a:rPr lang="zh-CN" altLang="en-US" b="1" dirty="0">
                <a:ea typeface="宋体" pitchFamily="2" charset="-122"/>
                <a:cs typeface="Times New Roman" pitchFamily="18" charset="0"/>
              </a:rPr>
              <a:t>接口</a:t>
            </a:r>
            <a:endParaRPr lang="en-US" altLang="zh-CN" b="1" dirty="0">
              <a:ea typeface="宋体" pitchFamily="2" charset="-122"/>
              <a:cs typeface="Times New Roman" pitchFamily="18" charset="0"/>
            </a:endParaRPr>
          </a:p>
          <a:p>
            <a:pPr marL="0" indent="0">
              <a:buNone/>
            </a:pPr>
            <a:r>
              <a:rPr lang="en-US" altLang="zh-CN" dirty="0">
                <a:ea typeface="宋体" pitchFamily="2" charset="-122"/>
                <a:cs typeface="Times New Roman" pitchFamily="18" charset="0"/>
              </a:rPr>
              <a:t>1</a:t>
            </a:r>
            <a:r>
              <a:rPr lang="zh-CN" altLang="en-US" dirty="0">
                <a:ea typeface="宋体" pitchFamily="2" charset="-122"/>
                <a:cs typeface="Times New Roman" pitchFamily="18" charset="0"/>
              </a:rPr>
              <a:t>）定义子类，实现</a:t>
            </a:r>
            <a:r>
              <a:rPr lang="en-US" altLang="zh-CN" dirty="0">
                <a:ea typeface="宋体" pitchFamily="2" charset="-122"/>
                <a:cs typeface="Times New Roman" pitchFamily="18" charset="0"/>
              </a:rPr>
              <a:t>Runnable</a:t>
            </a:r>
            <a:r>
              <a:rPr lang="zh-CN" altLang="en-US" dirty="0">
                <a:ea typeface="宋体" pitchFamily="2" charset="-122"/>
                <a:cs typeface="Times New Roman" pitchFamily="18" charset="0"/>
              </a:rPr>
              <a:t>接口。</a:t>
            </a:r>
          </a:p>
          <a:p>
            <a:pPr marL="0" indent="0">
              <a:buNone/>
            </a:pPr>
            <a:r>
              <a:rPr lang="en-US" altLang="zh-CN" dirty="0">
                <a:ea typeface="宋体" pitchFamily="2" charset="-122"/>
                <a:cs typeface="Times New Roman" pitchFamily="18" charset="0"/>
              </a:rPr>
              <a:t>2</a:t>
            </a:r>
            <a:r>
              <a:rPr lang="zh-CN" altLang="en-US" dirty="0">
                <a:ea typeface="宋体" pitchFamily="2" charset="-122"/>
                <a:cs typeface="Times New Roman" pitchFamily="18" charset="0"/>
              </a:rPr>
              <a:t>）</a:t>
            </a:r>
            <a:r>
              <a:rPr lang="zh-CN" altLang="en-US" dirty="0">
                <a:solidFill>
                  <a:srgbClr val="C00000"/>
                </a:solidFill>
                <a:ea typeface="宋体" pitchFamily="2" charset="-122"/>
                <a:cs typeface="Times New Roman" pitchFamily="18" charset="0"/>
              </a:rPr>
              <a:t>子类中重写</a:t>
            </a:r>
            <a:r>
              <a:rPr lang="en-US" altLang="zh-CN" dirty="0">
                <a:solidFill>
                  <a:srgbClr val="C00000"/>
                </a:solidFill>
                <a:ea typeface="宋体" pitchFamily="2" charset="-122"/>
                <a:cs typeface="Times New Roman" pitchFamily="18" charset="0"/>
              </a:rPr>
              <a:t>Runnable</a:t>
            </a:r>
            <a:r>
              <a:rPr lang="zh-CN" altLang="en-US" dirty="0">
                <a:solidFill>
                  <a:srgbClr val="C00000"/>
                </a:solidFill>
                <a:ea typeface="宋体" pitchFamily="2" charset="-122"/>
                <a:cs typeface="Times New Roman" pitchFamily="18" charset="0"/>
              </a:rPr>
              <a:t>接口中的</a:t>
            </a:r>
            <a:r>
              <a:rPr lang="en-US" altLang="zh-CN" dirty="0">
                <a:solidFill>
                  <a:srgbClr val="C00000"/>
                </a:solidFill>
                <a:ea typeface="宋体" pitchFamily="2" charset="-122"/>
                <a:cs typeface="Times New Roman" pitchFamily="18" charset="0"/>
              </a:rPr>
              <a:t>run</a:t>
            </a:r>
            <a:r>
              <a:rPr lang="zh-CN" altLang="en-US" dirty="0">
                <a:solidFill>
                  <a:srgbClr val="C00000"/>
                </a:solidFill>
                <a:ea typeface="宋体" pitchFamily="2" charset="-122"/>
                <a:cs typeface="Times New Roman" pitchFamily="18" charset="0"/>
              </a:rPr>
              <a:t>方法。</a:t>
            </a:r>
          </a:p>
          <a:p>
            <a:pPr marL="0" indent="0">
              <a:buNone/>
            </a:pPr>
            <a:r>
              <a:rPr lang="en-US" altLang="zh-CN" dirty="0">
                <a:ea typeface="宋体" pitchFamily="2" charset="-122"/>
                <a:cs typeface="Times New Roman" pitchFamily="18" charset="0"/>
              </a:rPr>
              <a:t>3</a:t>
            </a:r>
            <a:r>
              <a:rPr lang="zh-CN" altLang="en-US" dirty="0">
                <a:ea typeface="宋体" pitchFamily="2" charset="-122"/>
                <a:cs typeface="Times New Roman" pitchFamily="18" charset="0"/>
              </a:rPr>
              <a:t>）通过</a:t>
            </a:r>
            <a:r>
              <a:rPr lang="en-US" altLang="zh-CN" dirty="0">
                <a:ea typeface="宋体" pitchFamily="2" charset="-122"/>
                <a:cs typeface="Times New Roman" pitchFamily="18" charset="0"/>
              </a:rPr>
              <a:t>Thread</a:t>
            </a:r>
            <a:r>
              <a:rPr lang="zh-CN" altLang="en-US" dirty="0">
                <a:ea typeface="宋体" pitchFamily="2" charset="-122"/>
                <a:cs typeface="Times New Roman" pitchFamily="18" charset="0"/>
              </a:rPr>
              <a:t>类含参构造器创建线程对象。</a:t>
            </a:r>
          </a:p>
          <a:p>
            <a:pPr marL="0" indent="0">
              <a:buNone/>
            </a:pPr>
            <a:r>
              <a:rPr lang="en-US" altLang="zh-CN" dirty="0">
                <a:ea typeface="宋体" pitchFamily="2" charset="-122"/>
                <a:cs typeface="Times New Roman" pitchFamily="18" charset="0"/>
              </a:rPr>
              <a:t>4</a:t>
            </a:r>
            <a:r>
              <a:rPr lang="zh-CN" altLang="en-US" dirty="0">
                <a:ea typeface="宋体" pitchFamily="2" charset="-122"/>
                <a:cs typeface="Times New Roman" pitchFamily="18" charset="0"/>
              </a:rPr>
              <a:t>）</a:t>
            </a:r>
            <a:r>
              <a:rPr lang="zh-CN" altLang="en-US" dirty="0">
                <a:solidFill>
                  <a:srgbClr val="C00000"/>
                </a:solidFill>
                <a:ea typeface="宋体" pitchFamily="2" charset="-122"/>
                <a:cs typeface="Times New Roman" pitchFamily="18" charset="0"/>
              </a:rPr>
              <a:t>将</a:t>
            </a:r>
            <a:r>
              <a:rPr lang="en-US" altLang="zh-CN" dirty="0">
                <a:solidFill>
                  <a:srgbClr val="C00000"/>
                </a:solidFill>
                <a:ea typeface="宋体" pitchFamily="2" charset="-122"/>
                <a:cs typeface="Times New Roman" pitchFamily="18" charset="0"/>
              </a:rPr>
              <a:t>Runnable</a:t>
            </a:r>
            <a:r>
              <a:rPr lang="zh-CN" altLang="en-US" dirty="0">
                <a:solidFill>
                  <a:srgbClr val="C00000"/>
                </a:solidFill>
                <a:ea typeface="宋体" pitchFamily="2" charset="-122"/>
                <a:cs typeface="Times New Roman" pitchFamily="18" charset="0"/>
              </a:rPr>
              <a:t>接口的子类对象作为实际参数传递给</a:t>
            </a:r>
            <a:endParaRPr lang="en-US" altLang="zh-CN" dirty="0">
              <a:solidFill>
                <a:srgbClr val="C00000"/>
              </a:solidFill>
              <a:ea typeface="宋体" pitchFamily="2" charset="-122"/>
              <a:cs typeface="Times New Roman" pitchFamily="18" charset="0"/>
            </a:endParaRPr>
          </a:p>
          <a:p>
            <a:pPr marL="0" indent="0">
              <a:buNone/>
            </a:pPr>
            <a:r>
              <a:rPr lang="en-US" altLang="zh-CN" dirty="0">
                <a:solidFill>
                  <a:srgbClr val="C00000"/>
                </a:solidFill>
                <a:ea typeface="宋体" pitchFamily="2" charset="-122"/>
                <a:cs typeface="Times New Roman" pitchFamily="18" charset="0"/>
              </a:rPr>
              <a:t>      Thread</a:t>
            </a:r>
            <a:r>
              <a:rPr lang="zh-CN" altLang="en-US" dirty="0">
                <a:solidFill>
                  <a:srgbClr val="C00000"/>
                </a:solidFill>
                <a:ea typeface="宋体" pitchFamily="2" charset="-122"/>
                <a:cs typeface="Times New Roman" pitchFamily="18" charset="0"/>
              </a:rPr>
              <a:t>类的构造方法中。</a:t>
            </a:r>
          </a:p>
          <a:p>
            <a:pPr marL="0" indent="0">
              <a:buNone/>
            </a:pPr>
            <a:r>
              <a:rPr lang="en-US" altLang="zh-CN" dirty="0">
                <a:ea typeface="宋体" pitchFamily="2" charset="-122"/>
                <a:cs typeface="Times New Roman" pitchFamily="18" charset="0"/>
              </a:rPr>
              <a:t>5</a:t>
            </a:r>
            <a:r>
              <a:rPr lang="zh-CN" altLang="en-US" dirty="0">
                <a:ea typeface="宋体" pitchFamily="2" charset="-122"/>
                <a:cs typeface="Times New Roman" pitchFamily="18" charset="0"/>
              </a:rPr>
              <a:t>）调用</a:t>
            </a:r>
            <a:r>
              <a:rPr lang="en-US" altLang="zh-CN" dirty="0">
                <a:ea typeface="宋体" pitchFamily="2" charset="-122"/>
                <a:cs typeface="Times New Roman" pitchFamily="18" charset="0"/>
              </a:rPr>
              <a:t>Thread</a:t>
            </a:r>
            <a:r>
              <a:rPr lang="zh-CN" altLang="en-US" dirty="0">
                <a:ea typeface="宋体" pitchFamily="2" charset="-122"/>
                <a:cs typeface="Times New Roman" pitchFamily="18" charset="0"/>
              </a:rPr>
              <a:t>类的</a:t>
            </a:r>
            <a:r>
              <a:rPr lang="en-US" altLang="zh-CN" dirty="0">
                <a:ea typeface="宋体" pitchFamily="2" charset="-122"/>
                <a:cs typeface="Times New Roman" pitchFamily="18" charset="0"/>
              </a:rPr>
              <a:t>start</a:t>
            </a:r>
            <a:r>
              <a:rPr lang="zh-CN" altLang="en-US" dirty="0">
                <a:ea typeface="宋体" pitchFamily="2" charset="-122"/>
                <a:cs typeface="Times New Roman" pitchFamily="18" charset="0"/>
              </a:rPr>
              <a:t>方法：开启线程，调用</a:t>
            </a:r>
            <a:endParaRPr lang="en-US" altLang="zh-CN" dirty="0">
              <a:ea typeface="宋体" pitchFamily="2" charset="-122"/>
              <a:cs typeface="Times New Roman" pitchFamily="18" charset="0"/>
            </a:endParaRPr>
          </a:p>
          <a:p>
            <a:pPr marL="0" indent="0">
              <a:buNone/>
            </a:pPr>
            <a:r>
              <a:rPr lang="en-US" altLang="zh-CN" dirty="0">
                <a:ea typeface="宋体" pitchFamily="2" charset="-122"/>
                <a:cs typeface="Times New Roman" pitchFamily="18" charset="0"/>
              </a:rPr>
              <a:t>      Runnable</a:t>
            </a:r>
            <a:r>
              <a:rPr lang="zh-CN" altLang="en-US" dirty="0">
                <a:ea typeface="宋体" pitchFamily="2" charset="-122"/>
                <a:cs typeface="Times New Roman" pitchFamily="18" charset="0"/>
              </a:rPr>
              <a:t>子类接口的</a:t>
            </a:r>
            <a:r>
              <a:rPr lang="en-US" altLang="zh-CN" dirty="0">
                <a:ea typeface="宋体" pitchFamily="2" charset="-122"/>
                <a:cs typeface="Times New Roman" pitchFamily="18" charset="0"/>
              </a:rPr>
              <a:t>run</a:t>
            </a:r>
            <a:r>
              <a:rPr lang="zh-CN" altLang="en-US" dirty="0">
                <a:ea typeface="宋体" pitchFamily="2" charset="-122"/>
                <a:cs typeface="Times New Roman" pitchFamily="18" charset="0"/>
              </a:rPr>
              <a:t>方法。</a:t>
            </a:r>
          </a:p>
          <a:p>
            <a:pPr marL="0" indent="0">
              <a:buNone/>
            </a:pPr>
            <a:endParaRPr lang="zh-CN" altLang="en-US" dirty="0">
              <a:ea typeface="宋体" pitchFamily="2" charset="-122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63368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131840" y="260648"/>
            <a:ext cx="5688632" cy="576065"/>
          </a:xfrm>
        </p:spPr>
        <p:txBody>
          <a:bodyPr>
            <a:noAutofit/>
          </a:bodyPr>
          <a:lstStyle/>
          <a:p>
            <a:r>
              <a:rPr lang="zh-CN" altLang="en-US" b="1" dirty="0"/>
              <a:t>继承方式和实现方式的联系与区别</a:t>
            </a:r>
            <a:endParaRPr lang="zh-CN" altLang="en-US" dirty="0"/>
          </a:p>
        </p:txBody>
      </p:sp>
      <p:sp>
        <p:nvSpPr>
          <p:cNvPr id="4" name="TextBox 1"/>
          <p:cNvSpPr txBox="1">
            <a:spLocks noChangeArrowheads="1"/>
          </p:cNvSpPr>
          <p:nvPr/>
        </p:nvSpPr>
        <p:spPr bwMode="auto">
          <a:xfrm>
            <a:off x="467544" y="1052736"/>
            <a:ext cx="820891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en-US" altLang="zh-CN" sz="2400" dirty="0">
                <a:solidFill>
                  <a:srgbClr val="C00000"/>
                </a:solidFill>
                <a:latin typeface="+mn-lt"/>
              </a:rPr>
              <a:t>public class </a:t>
            </a:r>
            <a:r>
              <a:rPr lang="en-US" altLang="zh-CN" sz="2400" b="1" dirty="0">
                <a:solidFill>
                  <a:srgbClr val="C00000"/>
                </a:solidFill>
                <a:latin typeface="+mn-lt"/>
              </a:rPr>
              <a:t>Thread </a:t>
            </a:r>
            <a:r>
              <a:rPr lang="en-US" altLang="zh-CN" sz="2400" dirty="0">
                <a:solidFill>
                  <a:srgbClr val="C00000"/>
                </a:solidFill>
                <a:latin typeface="+mn-lt"/>
              </a:rPr>
              <a:t>extends </a:t>
            </a:r>
            <a:r>
              <a:rPr lang="en-US" altLang="zh-CN" sz="2400" dirty="0">
                <a:solidFill>
                  <a:srgbClr val="C00000"/>
                </a:solidFill>
                <a:latin typeface="+mn-lt"/>
                <a:hlinkClick r:id="rId2" action="ppaction://hlinkfile" tooltip="java.lang 中的类"/>
              </a:rPr>
              <a:t>Object</a:t>
            </a:r>
            <a:r>
              <a:rPr lang="en-US" altLang="zh-CN" sz="2400" dirty="0">
                <a:solidFill>
                  <a:srgbClr val="C00000"/>
                </a:solidFill>
                <a:latin typeface="+mn-lt"/>
              </a:rPr>
              <a:t> implements </a:t>
            </a:r>
            <a:r>
              <a:rPr lang="en-US" altLang="zh-CN" sz="2400" dirty="0">
                <a:solidFill>
                  <a:srgbClr val="C00000"/>
                </a:solidFill>
                <a:latin typeface="+mn-lt"/>
                <a:hlinkClick r:id="rId3" action="ppaction://hlinkfile" tooltip="java.lang 中的接口"/>
              </a:rPr>
              <a:t>Runnable</a:t>
            </a:r>
            <a:endParaRPr lang="en-US" altLang="zh-CN" sz="2400" dirty="0">
              <a:solidFill>
                <a:srgbClr val="C00000"/>
              </a:solidFill>
              <a:latin typeface="+mn-lt"/>
            </a:endParaRPr>
          </a:p>
        </p:txBody>
      </p:sp>
      <p:sp>
        <p:nvSpPr>
          <p:cNvPr id="7" name="TextBox 16"/>
          <p:cNvSpPr txBox="1">
            <a:spLocks noChangeArrowheads="1"/>
          </p:cNvSpPr>
          <p:nvPr/>
        </p:nvSpPr>
        <p:spPr bwMode="auto">
          <a:xfrm>
            <a:off x="468720" y="1681557"/>
            <a:ext cx="187327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en-US" altLang="zh-CN" sz="2800" b="1" dirty="0">
                <a:latin typeface="+mn-lt"/>
              </a:rPr>
              <a:t>【</a:t>
            </a:r>
            <a:r>
              <a:rPr lang="zh-CN" altLang="en-US" sz="2800" b="1" dirty="0">
                <a:latin typeface="+mn-lt"/>
              </a:rPr>
              <a:t>区别</a:t>
            </a:r>
            <a:r>
              <a:rPr lang="en-US" altLang="zh-CN" sz="2800" b="1" dirty="0">
                <a:latin typeface="+mn-lt"/>
              </a:rPr>
              <a:t>】</a:t>
            </a:r>
            <a:endParaRPr lang="zh-CN" altLang="en-US" sz="2800" b="1" dirty="0">
              <a:latin typeface="+mn-lt"/>
            </a:endParaRPr>
          </a:p>
        </p:txBody>
      </p:sp>
      <p:sp>
        <p:nvSpPr>
          <p:cNvPr id="8" name="TextBox 18"/>
          <p:cNvSpPr txBox="1">
            <a:spLocks noChangeArrowheads="1"/>
          </p:cNvSpPr>
          <p:nvPr/>
        </p:nvSpPr>
        <p:spPr bwMode="auto">
          <a:xfrm>
            <a:off x="683568" y="2313180"/>
            <a:ext cx="713105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zh-CN" altLang="en-US" sz="2400" dirty="0">
                <a:latin typeface="+mn-lt"/>
                <a:cs typeface="Times New Roman" pitchFamily="18" charset="0"/>
              </a:rPr>
              <a:t>继承</a:t>
            </a:r>
            <a:r>
              <a:rPr lang="en-US" altLang="zh-CN" sz="2400" dirty="0">
                <a:latin typeface="+mn-lt"/>
                <a:cs typeface="Times New Roman" pitchFamily="18" charset="0"/>
              </a:rPr>
              <a:t>Thread:       </a:t>
            </a:r>
            <a:r>
              <a:rPr lang="zh-CN" altLang="en-US" sz="2400" dirty="0">
                <a:latin typeface="+mn-lt"/>
                <a:cs typeface="Times New Roman" pitchFamily="18" charset="0"/>
              </a:rPr>
              <a:t>线程代码存放</a:t>
            </a:r>
            <a:r>
              <a:rPr lang="en-US" altLang="zh-CN" sz="2400" dirty="0">
                <a:latin typeface="+mn-lt"/>
                <a:cs typeface="Times New Roman" pitchFamily="18" charset="0"/>
              </a:rPr>
              <a:t>Thread</a:t>
            </a:r>
            <a:r>
              <a:rPr lang="zh-CN" altLang="en-US" sz="2400" dirty="0">
                <a:latin typeface="+mn-lt"/>
                <a:cs typeface="Times New Roman" pitchFamily="18" charset="0"/>
              </a:rPr>
              <a:t>子类</a:t>
            </a:r>
            <a:r>
              <a:rPr lang="en-US" altLang="zh-CN" sz="2400" dirty="0">
                <a:latin typeface="+mn-lt"/>
                <a:cs typeface="Times New Roman" pitchFamily="18" charset="0"/>
              </a:rPr>
              <a:t>run</a:t>
            </a:r>
            <a:r>
              <a:rPr lang="zh-CN" altLang="en-US" sz="2400" dirty="0">
                <a:latin typeface="+mn-lt"/>
                <a:cs typeface="Times New Roman" pitchFamily="18" charset="0"/>
              </a:rPr>
              <a:t>方法中。</a:t>
            </a:r>
          </a:p>
          <a:p>
            <a:pPr eaLnBrk="1" hangingPunct="1"/>
            <a:r>
              <a:rPr lang="zh-CN" altLang="en-US" sz="2400" dirty="0">
                <a:latin typeface="+mn-lt"/>
                <a:cs typeface="Times New Roman" pitchFamily="18" charset="0"/>
              </a:rPr>
              <a:t>实现</a:t>
            </a:r>
            <a:r>
              <a:rPr lang="en-US" altLang="zh-CN" sz="2400" dirty="0">
                <a:latin typeface="+mn-lt"/>
                <a:cs typeface="Times New Roman" pitchFamily="18" charset="0"/>
              </a:rPr>
              <a:t>Runnable</a:t>
            </a:r>
            <a:r>
              <a:rPr lang="zh-CN" altLang="en-US" sz="2400" dirty="0">
                <a:latin typeface="+mn-lt"/>
                <a:cs typeface="Times New Roman" pitchFamily="18" charset="0"/>
              </a:rPr>
              <a:t>：线程代码存在接口的子类的</a:t>
            </a:r>
            <a:r>
              <a:rPr lang="en-US" altLang="zh-CN" sz="2400" dirty="0">
                <a:latin typeface="+mn-lt"/>
                <a:cs typeface="Times New Roman" pitchFamily="18" charset="0"/>
              </a:rPr>
              <a:t>run</a:t>
            </a:r>
            <a:r>
              <a:rPr lang="zh-CN" altLang="en-US" sz="2400" dirty="0">
                <a:latin typeface="+mn-lt"/>
                <a:cs typeface="Times New Roman" pitchFamily="18" charset="0"/>
              </a:rPr>
              <a:t>方法。</a:t>
            </a:r>
          </a:p>
        </p:txBody>
      </p:sp>
      <p:sp>
        <p:nvSpPr>
          <p:cNvPr id="9" name="TextBox 19"/>
          <p:cNvSpPr txBox="1">
            <a:spLocks noChangeArrowheads="1"/>
          </p:cNvSpPr>
          <p:nvPr/>
        </p:nvSpPr>
        <p:spPr bwMode="auto">
          <a:xfrm>
            <a:off x="467544" y="3380308"/>
            <a:ext cx="342359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en-US" altLang="zh-CN" sz="2800" b="1" dirty="0">
                <a:latin typeface="+mn-lt"/>
              </a:rPr>
              <a:t>【</a:t>
            </a:r>
            <a:r>
              <a:rPr lang="zh-CN" altLang="en-US" sz="2800" b="1" dirty="0">
                <a:latin typeface="+mn-lt"/>
              </a:rPr>
              <a:t>实现方法的好处</a:t>
            </a:r>
            <a:r>
              <a:rPr lang="en-US" altLang="zh-CN" sz="2800" b="1" dirty="0">
                <a:latin typeface="+mn-lt"/>
              </a:rPr>
              <a:t>】</a:t>
            </a:r>
            <a:endParaRPr lang="zh-CN" altLang="en-US" sz="2800" b="1" dirty="0">
              <a:latin typeface="+mn-lt"/>
            </a:endParaRPr>
          </a:p>
        </p:txBody>
      </p:sp>
      <p:sp>
        <p:nvSpPr>
          <p:cNvPr id="10" name="TextBox 20"/>
          <p:cNvSpPr txBox="1">
            <a:spLocks noChangeArrowheads="1"/>
          </p:cNvSpPr>
          <p:nvPr/>
        </p:nvSpPr>
        <p:spPr bwMode="auto">
          <a:xfrm>
            <a:off x="683568" y="4014981"/>
            <a:ext cx="7992888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en-US" altLang="zh-CN" sz="2400" dirty="0">
                <a:latin typeface="+mn-lt"/>
              </a:rPr>
              <a:t>1</a:t>
            </a:r>
            <a:r>
              <a:rPr lang="zh-CN" altLang="en-US" sz="2400" dirty="0">
                <a:latin typeface="+mn-lt"/>
              </a:rPr>
              <a:t>）避免了单继承的局限性</a:t>
            </a:r>
          </a:p>
          <a:p>
            <a:pPr eaLnBrk="1" hangingPunct="1"/>
            <a:r>
              <a:rPr lang="en-US" altLang="zh-CN" sz="2400" dirty="0">
                <a:latin typeface="+mn-lt"/>
              </a:rPr>
              <a:t>2</a:t>
            </a:r>
            <a:r>
              <a:rPr lang="zh-CN" altLang="en-US" sz="2400" dirty="0">
                <a:latin typeface="+mn-lt"/>
              </a:rPr>
              <a:t>）多个线程可以共享同一个接口实现类的对象，非常适合多个相同线程来处理同一份资源。</a:t>
            </a:r>
          </a:p>
        </p:txBody>
      </p:sp>
    </p:spTree>
    <p:extLst>
      <p:ext uri="{BB962C8B-B14F-4D97-AF65-F5344CB8AC3E}">
        <p14:creationId xmlns:p14="http://schemas.microsoft.com/office/powerpoint/2010/main" val="3240437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utoUpdateAnimBg="0"/>
      <p:bldP spid="8" grpId="0" autoUpdateAnimBg="0"/>
      <p:bldP spid="9" grpId="0" autoUpdateAnimBg="0"/>
      <p:bldP spid="10" grpId="0" autoUpdateAnimBg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76256" y="260648"/>
            <a:ext cx="1944216" cy="576065"/>
          </a:xfrm>
        </p:spPr>
        <p:txBody>
          <a:bodyPr>
            <a:normAutofit/>
          </a:bodyPr>
          <a:lstStyle/>
          <a:p>
            <a:r>
              <a:rPr lang="zh-CN" altLang="en-US" dirty="0"/>
              <a:t>常用方法</a:t>
            </a:r>
          </a:p>
        </p:txBody>
      </p:sp>
      <p:sp>
        <p:nvSpPr>
          <p:cNvPr id="3" name="TextBox 1"/>
          <p:cNvSpPr txBox="1">
            <a:spLocks noChangeArrowheads="1"/>
          </p:cNvSpPr>
          <p:nvPr/>
        </p:nvSpPr>
        <p:spPr bwMode="auto">
          <a:xfrm>
            <a:off x="179512" y="836712"/>
            <a:ext cx="8785225" cy="535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dirty="0"/>
              <a:t>/**</a:t>
            </a:r>
          </a:p>
          <a:p>
            <a:r>
              <a:rPr lang="en-US" altLang="zh-CN" dirty="0"/>
              <a:t> * Thread </a:t>
            </a:r>
            <a:r>
              <a:rPr lang="zh-CN" altLang="en-US" dirty="0"/>
              <a:t>常用方法： </a:t>
            </a:r>
            <a:endParaRPr lang="en-US" altLang="zh-CN" dirty="0"/>
          </a:p>
          <a:p>
            <a:r>
              <a:rPr lang="en-US" altLang="zh-CN" dirty="0"/>
              <a:t> * 1.start():</a:t>
            </a:r>
            <a:r>
              <a:rPr lang="zh-CN" altLang="en-US" dirty="0"/>
              <a:t>启动线程并执行</a:t>
            </a:r>
            <a:r>
              <a:rPr lang="en-US" altLang="zh-CN" dirty="0"/>
              <a:t>run</a:t>
            </a:r>
            <a:r>
              <a:rPr lang="zh-CN" altLang="en-US" dirty="0"/>
              <a:t>方法</a:t>
            </a:r>
          </a:p>
          <a:p>
            <a:r>
              <a:rPr lang="en-US" altLang="zh-CN" dirty="0"/>
              <a:t> * 2.run():</a:t>
            </a:r>
            <a:r>
              <a:rPr lang="zh-CN" altLang="en-US" dirty="0"/>
              <a:t>子线程要执行的代码放入</a:t>
            </a:r>
            <a:r>
              <a:rPr lang="en-US" altLang="zh-CN" dirty="0"/>
              <a:t>run()</a:t>
            </a:r>
            <a:r>
              <a:rPr lang="zh-CN" altLang="en-US" dirty="0"/>
              <a:t>方法中</a:t>
            </a:r>
          </a:p>
          <a:p>
            <a:r>
              <a:rPr lang="en-US" altLang="zh-CN" dirty="0"/>
              <a:t> * 3.currentThread():</a:t>
            </a:r>
            <a:r>
              <a:rPr lang="zh-CN" altLang="en-US" dirty="0"/>
              <a:t>静态方法，调用当前线程 </a:t>
            </a:r>
          </a:p>
          <a:p>
            <a:r>
              <a:rPr lang="zh-CN" altLang="en-US" dirty="0"/>
              <a:t> * </a:t>
            </a:r>
            <a:r>
              <a:rPr lang="en-US" altLang="zh-CN" dirty="0"/>
              <a:t>4.getName()</a:t>
            </a:r>
            <a:r>
              <a:rPr lang="zh-CN" altLang="en-US" dirty="0"/>
              <a:t>：获取当前线程名称 </a:t>
            </a:r>
          </a:p>
          <a:p>
            <a:r>
              <a:rPr lang="zh-CN" altLang="en-US" dirty="0"/>
              <a:t> * </a:t>
            </a:r>
            <a:r>
              <a:rPr lang="en-US" altLang="zh-CN" dirty="0"/>
              <a:t>5.setName():</a:t>
            </a:r>
            <a:r>
              <a:rPr lang="zh-CN" altLang="en-US" dirty="0"/>
              <a:t>设置当前线程的名称</a:t>
            </a:r>
          </a:p>
          <a:p>
            <a:r>
              <a:rPr lang="zh-CN" altLang="en-US" dirty="0"/>
              <a:t> * </a:t>
            </a:r>
            <a:r>
              <a:rPr lang="en-US" altLang="zh-CN" dirty="0"/>
              <a:t>6.yield():</a:t>
            </a:r>
            <a:r>
              <a:rPr lang="zh-CN" altLang="en-US" dirty="0"/>
              <a:t>调用此方法的线程释放当前的</a:t>
            </a:r>
            <a:r>
              <a:rPr lang="en-US" altLang="zh-CN" dirty="0"/>
              <a:t>CPU</a:t>
            </a:r>
            <a:r>
              <a:rPr lang="zh-CN" altLang="en-US" dirty="0"/>
              <a:t>的执行权</a:t>
            </a:r>
          </a:p>
          <a:p>
            <a:r>
              <a:rPr lang="zh-CN" altLang="en-US" dirty="0"/>
              <a:t> * </a:t>
            </a:r>
            <a:r>
              <a:rPr lang="en-US" altLang="zh-CN" dirty="0"/>
              <a:t>7.join():</a:t>
            </a:r>
            <a:r>
              <a:rPr lang="zh-CN" altLang="en-US" dirty="0"/>
              <a:t>在</a:t>
            </a:r>
            <a:r>
              <a:rPr lang="en-US" altLang="zh-CN" dirty="0"/>
              <a:t>A</a:t>
            </a:r>
            <a:r>
              <a:rPr lang="zh-CN" altLang="en-US" dirty="0"/>
              <a:t>线程中调用</a:t>
            </a:r>
            <a:r>
              <a:rPr lang="en-US" altLang="zh-CN" dirty="0"/>
              <a:t>B</a:t>
            </a:r>
            <a:r>
              <a:rPr lang="zh-CN" altLang="en-US" dirty="0"/>
              <a:t>线程的</a:t>
            </a:r>
            <a:r>
              <a:rPr lang="en-US" altLang="zh-CN" dirty="0"/>
              <a:t>join()</a:t>
            </a:r>
            <a:r>
              <a:rPr lang="zh-CN" altLang="en-US" dirty="0"/>
              <a:t>方法，表示：</a:t>
            </a:r>
            <a:r>
              <a:rPr lang="en-US" altLang="zh-CN" dirty="0"/>
              <a:t>A</a:t>
            </a:r>
            <a:r>
              <a:rPr lang="zh-CN" altLang="en-US" dirty="0"/>
              <a:t>线程停止执行，直到</a:t>
            </a:r>
            <a:r>
              <a:rPr lang="en-US" altLang="zh-CN" dirty="0"/>
              <a:t>B</a:t>
            </a:r>
            <a:r>
              <a:rPr lang="zh-CN" altLang="en-US" dirty="0"/>
              <a:t>线程执行完毕，</a:t>
            </a:r>
            <a:r>
              <a:rPr lang="en-US" altLang="zh-CN" dirty="0"/>
              <a:t>A</a:t>
            </a:r>
            <a:r>
              <a:rPr lang="zh-CN" altLang="en-US" dirty="0"/>
              <a:t>线程在接着</a:t>
            </a:r>
            <a:r>
              <a:rPr lang="en-US" altLang="zh-CN" dirty="0"/>
              <a:t>join()</a:t>
            </a:r>
            <a:r>
              <a:rPr lang="zh-CN" altLang="en-US" dirty="0"/>
              <a:t>之后的代码执行</a:t>
            </a:r>
          </a:p>
          <a:p>
            <a:r>
              <a:rPr lang="zh-CN" altLang="en-US" dirty="0"/>
              <a:t> * </a:t>
            </a:r>
            <a:r>
              <a:rPr lang="en-US" altLang="zh-CN" dirty="0"/>
              <a:t>8.isAlive():</a:t>
            </a:r>
            <a:r>
              <a:rPr lang="zh-CN" altLang="en-US" dirty="0"/>
              <a:t>判断当前线程是否还存活 </a:t>
            </a:r>
          </a:p>
          <a:p>
            <a:r>
              <a:rPr lang="en-US" altLang="zh-CN" dirty="0"/>
              <a:t> * 9.sleep(long l)</a:t>
            </a:r>
            <a:r>
              <a:rPr lang="zh-CN" altLang="en-US" dirty="0"/>
              <a:t>：显示的让当前线程</a:t>
            </a:r>
            <a:r>
              <a:rPr lang="en-US" altLang="zh-CN" dirty="0"/>
              <a:t>sleep </a:t>
            </a:r>
            <a:r>
              <a:rPr lang="zh-CN" altLang="en-US" dirty="0"/>
              <a:t>睡眠 </a:t>
            </a:r>
            <a:r>
              <a:rPr lang="en-US" altLang="zh-CN" dirty="0"/>
              <a:t>l </a:t>
            </a:r>
            <a:r>
              <a:rPr lang="zh-CN" altLang="en-US" dirty="0"/>
              <a:t>毫秒 </a:t>
            </a:r>
          </a:p>
          <a:p>
            <a:r>
              <a:rPr lang="zh-CN" altLang="en-US" dirty="0"/>
              <a:t> * </a:t>
            </a:r>
            <a:r>
              <a:rPr lang="en-US" altLang="zh-CN" dirty="0"/>
              <a:t>10.</a:t>
            </a:r>
            <a:r>
              <a:rPr lang="zh-CN" altLang="en-US" dirty="0"/>
              <a:t>线程通信：</a:t>
            </a:r>
            <a:r>
              <a:rPr lang="en-US" altLang="zh-CN" dirty="0"/>
              <a:t>wait()  notify()   </a:t>
            </a:r>
            <a:r>
              <a:rPr lang="en-US" altLang="zh-CN" dirty="0" err="1"/>
              <a:t>notifyAll</a:t>
            </a:r>
            <a:r>
              <a:rPr lang="en-US" altLang="zh-CN" dirty="0"/>
              <a:t>()</a:t>
            </a:r>
          </a:p>
          <a:p>
            <a:r>
              <a:rPr lang="zh-CN" altLang="en-US" dirty="0"/>
              <a:t> * </a:t>
            </a:r>
          </a:p>
          <a:p>
            <a:r>
              <a:rPr lang="zh-CN" altLang="en-US" dirty="0"/>
              <a:t> * 设置线程的优先级：从 </a:t>
            </a:r>
            <a:r>
              <a:rPr lang="en-US" altLang="zh-CN" dirty="0"/>
              <a:t>1 </a:t>
            </a:r>
            <a:r>
              <a:rPr lang="zh-CN" altLang="en-US" dirty="0"/>
              <a:t>到 </a:t>
            </a:r>
            <a:r>
              <a:rPr lang="en-US" altLang="zh-CN" dirty="0"/>
              <a:t>10 </a:t>
            </a:r>
            <a:r>
              <a:rPr lang="zh-CN" altLang="en-US" dirty="0"/>
              <a:t>默认为：</a:t>
            </a:r>
            <a:r>
              <a:rPr lang="en-US" altLang="zh-CN" dirty="0"/>
              <a:t>5</a:t>
            </a:r>
          </a:p>
          <a:p>
            <a:r>
              <a:rPr lang="en-US" altLang="zh-CN" dirty="0"/>
              <a:t> * </a:t>
            </a:r>
            <a:r>
              <a:rPr lang="en-US" altLang="zh-CN" dirty="0" err="1"/>
              <a:t>setPriority</a:t>
            </a:r>
            <a:r>
              <a:rPr lang="en-US" altLang="zh-CN" dirty="0"/>
              <a:t>();--</a:t>
            </a:r>
            <a:r>
              <a:rPr lang="zh-CN" altLang="en-US" dirty="0"/>
              <a:t>设置优先级</a:t>
            </a:r>
          </a:p>
          <a:p>
            <a:r>
              <a:rPr lang="en-US" altLang="zh-CN" dirty="0"/>
              <a:t> * </a:t>
            </a:r>
            <a:r>
              <a:rPr lang="en-US" altLang="zh-CN" dirty="0" err="1"/>
              <a:t>getPriority</a:t>
            </a:r>
            <a:r>
              <a:rPr lang="en-US" altLang="zh-CN" dirty="0"/>
              <a:t>();--</a:t>
            </a:r>
            <a:r>
              <a:rPr lang="zh-CN" altLang="en-US" dirty="0"/>
              <a:t>获取线程的优先级</a:t>
            </a:r>
          </a:p>
          <a:p>
            <a:r>
              <a:rPr lang="zh-CN" altLang="en-US" dirty="0"/>
              <a:t> * </a:t>
            </a:r>
          </a:p>
          <a:p>
            <a:r>
              <a:rPr lang="zh-CN" altLang="en-US" dirty="0"/>
              <a:t> *</a:t>
            </a:r>
            <a:r>
              <a:rPr lang="en-US" altLang="zh-CN" dirty="0"/>
              <a:t>/</a:t>
            </a:r>
            <a:endParaRPr lang="zh-CN" altLang="en-US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55576" y="1340768"/>
            <a:ext cx="734481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ea typeface="宋体" panose="02010600030101010101" pitchFamily="2" charset="-122"/>
              </a:rPr>
              <a:t>创建两个子线程，让其中一个输出</a:t>
            </a:r>
            <a:r>
              <a:rPr lang="en-US" altLang="zh-CN" sz="2800" dirty="0">
                <a:ea typeface="宋体" panose="02010600030101010101" pitchFamily="2" charset="-122"/>
              </a:rPr>
              <a:t>1-100</a:t>
            </a:r>
            <a:r>
              <a:rPr lang="zh-CN" altLang="en-US" sz="2800" dirty="0">
                <a:ea typeface="宋体" panose="02010600030101010101" pitchFamily="2" charset="-122"/>
              </a:rPr>
              <a:t>之间的偶数，另一个输出</a:t>
            </a:r>
            <a:r>
              <a:rPr lang="en-US" altLang="zh-CN" sz="2800" dirty="0">
                <a:ea typeface="宋体" panose="02010600030101010101" pitchFamily="2" charset="-122"/>
              </a:rPr>
              <a:t>1-100</a:t>
            </a:r>
            <a:r>
              <a:rPr lang="zh-CN" altLang="en-US" sz="2800" dirty="0">
                <a:ea typeface="宋体" panose="02010600030101010101" pitchFamily="2" charset="-122"/>
              </a:rPr>
              <a:t>之间的奇数。</a:t>
            </a:r>
          </a:p>
        </p:txBody>
      </p:sp>
      <p:sp>
        <p:nvSpPr>
          <p:cNvPr id="6" name="标题 5"/>
          <p:cNvSpPr>
            <a:spLocks noGrp="1"/>
          </p:cNvSpPr>
          <p:nvPr>
            <p:ph type="ctrTitle"/>
          </p:nvPr>
        </p:nvSpPr>
        <p:spPr>
          <a:xfrm>
            <a:off x="7020272" y="260647"/>
            <a:ext cx="1656184" cy="576065"/>
          </a:xfrm>
        </p:spPr>
        <p:txBody>
          <a:bodyPr>
            <a:normAutofit/>
          </a:bodyPr>
          <a:lstStyle/>
          <a:p>
            <a:r>
              <a:rPr lang="zh-CN" altLang="en-US" b="1" dirty="0"/>
              <a:t>练习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83798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25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644008" y="260648"/>
            <a:ext cx="4032448" cy="576065"/>
          </a:xfrm>
        </p:spPr>
        <p:txBody>
          <a:bodyPr>
            <a:normAutofit/>
          </a:bodyPr>
          <a:lstStyle/>
          <a:p>
            <a:r>
              <a:rPr lang="en-US" altLang="zh-CN" b="1" dirty="0">
                <a:cs typeface="Times New Roman" pitchFamily="18" charset="0"/>
              </a:rPr>
              <a:t>Thread</a:t>
            </a:r>
            <a:r>
              <a:rPr lang="zh-CN" altLang="en-US" b="1" dirty="0">
                <a:cs typeface="Times New Roman" pitchFamily="18" charset="0"/>
              </a:rPr>
              <a:t>类的有关方法</a:t>
            </a:r>
            <a:r>
              <a:rPr lang="en-US" altLang="zh-CN" b="1" dirty="0">
                <a:cs typeface="Times New Roman" pitchFamily="18" charset="0"/>
              </a:rPr>
              <a:t>(1)</a:t>
            </a:r>
            <a:endParaRPr lang="zh-CN" altLang="en-US" b="1" dirty="0">
              <a:cs typeface="Times New Roman" pitchFamily="18" charset="0"/>
            </a:endParaRPr>
          </a:p>
        </p:txBody>
      </p:sp>
      <p:sp>
        <p:nvSpPr>
          <p:cNvPr id="35225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645169" y="1196752"/>
            <a:ext cx="7815263" cy="2952750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l"/>
            </a:pPr>
            <a:r>
              <a:rPr lang="en-US" altLang="zh-CN" sz="2800" b="1" dirty="0">
                <a:solidFill>
                  <a:srgbClr val="C00000"/>
                </a:solidFill>
                <a:ea typeface="宋体" pitchFamily="2" charset="-122"/>
                <a:cs typeface="Times New Roman" pitchFamily="18" charset="0"/>
              </a:rPr>
              <a:t>void start():  </a:t>
            </a:r>
            <a:r>
              <a:rPr lang="zh-CN" altLang="en-US" dirty="0">
                <a:ea typeface="宋体" pitchFamily="2" charset="-122"/>
                <a:cs typeface="Times New Roman" pitchFamily="18" charset="0"/>
              </a:rPr>
              <a:t>启动线程，并执行对象的</a:t>
            </a:r>
            <a:r>
              <a:rPr lang="en-US" altLang="zh-CN" dirty="0">
                <a:ea typeface="宋体" pitchFamily="2" charset="-122"/>
                <a:cs typeface="Times New Roman" pitchFamily="18" charset="0"/>
              </a:rPr>
              <a:t>run()</a:t>
            </a:r>
            <a:r>
              <a:rPr lang="zh-CN" altLang="en-US" dirty="0">
                <a:ea typeface="宋体" pitchFamily="2" charset="-122"/>
                <a:cs typeface="Times New Roman" pitchFamily="18" charset="0"/>
              </a:rPr>
              <a:t>方法</a:t>
            </a:r>
            <a:endParaRPr lang="en-US" altLang="zh-CN" dirty="0">
              <a:ea typeface="宋体" pitchFamily="2" charset="-122"/>
              <a:cs typeface="Times New Roman" pitchFamily="18" charset="0"/>
            </a:endParaRPr>
          </a:p>
          <a:p>
            <a:pPr>
              <a:buFont typeface="Wingdings" pitchFamily="2" charset="2"/>
              <a:buChar char="l"/>
            </a:pPr>
            <a:r>
              <a:rPr lang="en-US" altLang="zh-CN" b="1" dirty="0">
                <a:solidFill>
                  <a:srgbClr val="C00000"/>
                </a:solidFill>
                <a:ea typeface="宋体" pitchFamily="2" charset="-122"/>
                <a:cs typeface="Times New Roman" pitchFamily="18" charset="0"/>
              </a:rPr>
              <a:t>run():  </a:t>
            </a:r>
            <a:r>
              <a:rPr lang="zh-CN" altLang="en-US" dirty="0">
                <a:ea typeface="宋体" pitchFamily="2" charset="-122"/>
                <a:cs typeface="Times New Roman" pitchFamily="18" charset="0"/>
              </a:rPr>
              <a:t>线程在被调度时执行的操作</a:t>
            </a:r>
          </a:p>
          <a:p>
            <a:pPr>
              <a:buFont typeface="Wingdings" pitchFamily="2" charset="2"/>
              <a:buChar char="l"/>
            </a:pPr>
            <a:r>
              <a:rPr lang="en-US" altLang="zh-CN" b="1" dirty="0">
                <a:solidFill>
                  <a:srgbClr val="C00000"/>
                </a:solidFill>
                <a:ea typeface="宋体" pitchFamily="2" charset="-122"/>
                <a:cs typeface="Times New Roman" pitchFamily="18" charset="0"/>
              </a:rPr>
              <a:t>String </a:t>
            </a:r>
            <a:r>
              <a:rPr lang="en-US" altLang="zh-CN" b="1" dirty="0" err="1">
                <a:solidFill>
                  <a:srgbClr val="C00000"/>
                </a:solidFill>
                <a:ea typeface="宋体" pitchFamily="2" charset="-122"/>
                <a:cs typeface="Times New Roman" pitchFamily="18" charset="0"/>
              </a:rPr>
              <a:t>getName</a:t>
            </a:r>
            <a:r>
              <a:rPr lang="en-US" altLang="zh-CN" b="1" dirty="0">
                <a:solidFill>
                  <a:srgbClr val="C00000"/>
                </a:solidFill>
                <a:ea typeface="宋体" pitchFamily="2" charset="-122"/>
                <a:cs typeface="Times New Roman" pitchFamily="18" charset="0"/>
              </a:rPr>
              <a:t>():  </a:t>
            </a:r>
            <a:r>
              <a:rPr lang="zh-CN" altLang="zh-CN" sz="2800" dirty="0">
                <a:ea typeface="宋体" pitchFamily="2" charset="-122"/>
                <a:cs typeface="Times New Roman" pitchFamily="18" charset="0"/>
              </a:rPr>
              <a:t>返回线程的名称</a:t>
            </a:r>
            <a:endParaRPr lang="en-US" altLang="zh-CN" sz="2800" dirty="0">
              <a:ea typeface="宋体" pitchFamily="2" charset="-122"/>
              <a:cs typeface="Times New Roman" pitchFamily="18" charset="0"/>
            </a:endParaRPr>
          </a:p>
          <a:p>
            <a:pPr>
              <a:buFont typeface="Wingdings" pitchFamily="2" charset="2"/>
              <a:buChar char="l"/>
            </a:pPr>
            <a:r>
              <a:rPr lang="en-US" altLang="zh-CN" b="1" dirty="0">
                <a:solidFill>
                  <a:srgbClr val="C00000"/>
                </a:solidFill>
                <a:ea typeface="宋体" pitchFamily="2" charset="-122"/>
                <a:cs typeface="Times New Roman" pitchFamily="18" charset="0"/>
              </a:rPr>
              <a:t>void </a:t>
            </a:r>
            <a:r>
              <a:rPr lang="en-US" altLang="zh-CN" b="1" dirty="0" err="1">
                <a:solidFill>
                  <a:srgbClr val="C00000"/>
                </a:solidFill>
                <a:ea typeface="宋体" pitchFamily="2" charset="-122"/>
                <a:cs typeface="Times New Roman" pitchFamily="18" charset="0"/>
              </a:rPr>
              <a:t>setName</a:t>
            </a:r>
            <a:r>
              <a:rPr lang="en-US" altLang="zh-CN" b="1" dirty="0">
                <a:solidFill>
                  <a:srgbClr val="C00000"/>
                </a:solidFill>
                <a:ea typeface="宋体" pitchFamily="2" charset="-122"/>
                <a:cs typeface="Times New Roman" pitchFamily="18" charset="0"/>
              </a:rPr>
              <a:t>(String name)</a:t>
            </a:r>
            <a:r>
              <a:rPr lang="en-US" altLang="zh-CN" dirty="0">
                <a:ea typeface="宋体" pitchFamily="2" charset="-122"/>
                <a:cs typeface="Times New Roman" pitchFamily="18" charset="0"/>
              </a:rPr>
              <a:t>:</a:t>
            </a:r>
            <a:r>
              <a:rPr lang="zh-CN" altLang="en-US" dirty="0">
                <a:ea typeface="宋体" pitchFamily="2" charset="-122"/>
                <a:cs typeface="Times New Roman" pitchFamily="18" charset="0"/>
              </a:rPr>
              <a:t>设置该线程名称</a:t>
            </a:r>
            <a:endParaRPr lang="zh-CN" altLang="en-US" sz="2800" dirty="0">
              <a:ea typeface="宋体" pitchFamily="2" charset="-122"/>
              <a:cs typeface="Times New Roman" pitchFamily="18" charset="0"/>
            </a:endParaRPr>
          </a:p>
          <a:p>
            <a:pPr>
              <a:buFont typeface="Wingdings" pitchFamily="2" charset="2"/>
              <a:buChar char="l"/>
            </a:pPr>
            <a:r>
              <a:rPr lang="en-US" altLang="zh-CN" b="1" dirty="0">
                <a:solidFill>
                  <a:srgbClr val="C00000"/>
                </a:solidFill>
                <a:ea typeface="宋体" pitchFamily="2" charset="-122"/>
                <a:cs typeface="Times New Roman" pitchFamily="18" charset="0"/>
              </a:rPr>
              <a:t>static </a:t>
            </a:r>
            <a:r>
              <a:rPr lang="en-US" altLang="zh-CN" b="1" dirty="0" err="1">
                <a:solidFill>
                  <a:srgbClr val="C00000"/>
                </a:solidFill>
                <a:ea typeface="宋体" pitchFamily="2" charset="-122"/>
                <a:cs typeface="Times New Roman" pitchFamily="18" charset="0"/>
              </a:rPr>
              <a:t>currentThread</a:t>
            </a:r>
            <a:r>
              <a:rPr lang="en-US" altLang="zh-CN" b="1" dirty="0">
                <a:solidFill>
                  <a:srgbClr val="C00000"/>
                </a:solidFill>
                <a:ea typeface="宋体" pitchFamily="2" charset="-122"/>
                <a:cs typeface="Times New Roman" pitchFamily="18" charset="0"/>
              </a:rPr>
              <a:t>(): </a:t>
            </a:r>
            <a:r>
              <a:rPr lang="zh-CN" altLang="en-US" dirty="0">
                <a:ea typeface="宋体" pitchFamily="2" charset="-122"/>
                <a:cs typeface="Times New Roman" pitchFamily="18" charset="0"/>
              </a:rPr>
              <a:t>返回当前线程</a:t>
            </a:r>
            <a:endParaRPr lang="zh-CN" altLang="en-US" sz="2800" dirty="0">
              <a:ea typeface="宋体" pitchFamily="2" charset="-122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8574138"/>
      </p:ext>
    </p:extLst>
  </p:cSld>
  <p:clrMapOvr>
    <a:masterClrMapping/>
  </p:clrMapOvr>
  <p:transition spd="slow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522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522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2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522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522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2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522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522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2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522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522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2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522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522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2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522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522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2258" grpId="0" animBg="1" autoUpdateAnimBg="0"/>
      <p:bldP spid="352259" grpId="0" build="p" bldLvl="2" autoUpdateAnimBg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9927C6-9FB8-42EF-A6CB-7C11FA33E6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4418" y="23660"/>
            <a:ext cx="3353868" cy="954107"/>
          </a:xfrm>
        </p:spPr>
        <p:txBody>
          <a:bodyPr/>
          <a:lstStyle/>
          <a:p>
            <a:r>
              <a:rPr lang="zh-CN" altLang="en-US" dirty="0"/>
              <a:t>程序、进程、线程</a:t>
            </a:r>
          </a:p>
        </p:txBody>
      </p:sp>
      <p:pic>
        <p:nvPicPr>
          <p:cNvPr id="3" name="Picture 2" descr="http://img.taopic.com/uploads/allimg/130521/240370-1305210P00585.jpg">
            <a:extLst>
              <a:ext uri="{FF2B5EF4-FFF2-40B4-BE49-F238E27FC236}">
                <a16:creationId xmlns:a16="http://schemas.microsoft.com/office/drawing/2014/main" id="{21237E8A-24B5-4095-A28D-D8312379A0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11" t="11064" r="20324" b="3578"/>
          <a:stretch/>
        </p:blipFill>
        <p:spPr bwMode="auto">
          <a:xfrm>
            <a:off x="623970" y="2708920"/>
            <a:ext cx="2526601" cy="3805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717EA95E-D65E-4AFC-97F8-1DF512B799BF}"/>
              </a:ext>
            </a:extLst>
          </p:cNvPr>
          <p:cNvCxnSpPr/>
          <p:nvPr/>
        </p:nvCxnSpPr>
        <p:spPr>
          <a:xfrm flipH="1">
            <a:off x="2811014" y="1493167"/>
            <a:ext cx="2259060" cy="5344502"/>
          </a:xfrm>
          <a:prstGeom prst="line">
            <a:avLst/>
          </a:prstGeom>
          <a:ln w="66675" cap="rnd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内容占位符 3">
            <a:extLst>
              <a:ext uri="{FF2B5EF4-FFF2-40B4-BE49-F238E27FC236}">
                <a16:creationId xmlns:a16="http://schemas.microsoft.com/office/drawing/2014/main" id="{73896B4B-4993-48D4-B347-A22963C59D0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45" b="13006"/>
          <a:stretch/>
        </p:blipFill>
        <p:spPr>
          <a:xfrm>
            <a:off x="4122041" y="4168032"/>
            <a:ext cx="2151143" cy="2421620"/>
          </a:xfrm>
          <a:prstGeom prst="rect">
            <a:avLst/>
          </a:prstGeom>
        </p:spPr>
      </p:pic>
      <p:pic>
        <p:nvPicPr>
          <p:cNvPr id="6" name="Picture 4" descr="http://tw.kusocartoon.com/SpeechBubbles/bubbles/cloud20.png">
            <a:extLst>
              <a:ext uri="{FF2B5EF4-FFF2-40B4-BE49-F238E27FC236}">
                <a16:creationId xmlns:a16="http://schemas.microsoft.com/office/drawing/2014/main" id="{9C998994-D9CC-46C8-857E-9F6CBCB9B8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621662"/>
            <a:ext cx="3761923" cy="3498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组合 6">
            <a:extLst>
              <a:ext uri="{FF2B5EF4-FFF2-40B4-BE49-F238E27FC236}">
                <a16:creationId xmlns:a16="http://schemas.microsoft.com/office/drawing/2014/main" id="{E8B57ACF-64AB-4F54-8684-8D6DF427A519}"/>
              </a:ext>
            </a:extLst>
          </p:cNvPr>
          <p:cNvGrpSpPr/>
          <p:nvPr/>
        </p:nvGrpSpPr>
        <p:grpSpPr>
          <a:xfrm>
            <a:off x="5405273" y="868470"/>
            <a:ext cx="2479095" cy="3712658"/>
            <a:chOff x="6972286" y="457672"/>
            <a:chExt cx="6102726" cy="4062173"/>
          </a:xfrm>
        </p:grpSpPr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19B646C7-384B-40CC-B629-4BE83BF9901E}"/>
                </a:ext>
              </a:extLst>
            </p:cNvPr>
            <p:cNvSpPr txBox="1"/>
            <p:nvPr/>
          </p:nvSpPr>
          <p:spPr>
            <a:xfrm flipH="1">
              <a:off x="6972286" y="457672"/>
              <a:ext cx="6102726" cy="26468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600" dirty="0">
                  <a:solidFill>
                    <a:srgbClr val="C00000"/>
                  </a:solidFill>
                  <a:latin typeface="华文行楷" panose="02010800040101010101" pitchFamily="2" charset="-122"/>
                  <a:ea typeface="华文行楷" panose="02010800040101010101" pitchFamily="2" charset="-122"/>
                </a:rPr>
                <a:t>V</a:t>
              </a:r>
              <a:endParaRPr lang="zh-CN" altLang="en-US" sz="16600" dirty="0">
                <a:solidFill>
                  <a:srgbClr val="C00000"/>
                </a:solidFill>
                <a:latin typeface="华文行楷" panose="02010800040101010101" pitchFamily="2" charset="-122"/>
                <a:ea typeface="华文行楷" panose="02010800040101010101" pitchFamily="2" charset="-122"/>
              </a:endParaRP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D49DC96A-B04C-4988-8BA1-92F4EB0F48B8}"/>
                </a:ext>
              </a:extLst>
            </p:cNvPr>
            <p:cNvSpPr txBox="1"/>
            <p:nvPr/>
          </p:nvSpPr>
          <p:spPr>
            <a:xfrm>
              <a:off x="7290198" y="749581"/>
              <a:ext cx="2271689" cy="37702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3900" dirty="0">
                  <a:solidFill>
                    <a:srgbClr val="C00000"/>
                  </a:solidFill>
                  <a:latin typeface="华文行楷" panose="02010800040101010101" pitchFamily="2" charset="-122"/>
                  <a:ea typeface="华文行楷" panose="02010800040101010101" pitchFamily="2" charset="-122"/>
                </a:rPr>
                <a:t>S</a:t>
              </a:r>
              <a:endParaRPr lang="zh-CN" altLang="en-US" sz="23900" dirty="0">
                <a:solidFill>
                  <a:srgbClr val="C00000"/>
                </a:solidFill>
                <a:latin typeface="华文行楷" panose="02010800040101010101" pitchFamily="2" charset="-122"/>
                <a:ea typeface="华文行楷" panose="02010800040101010101" pitchFamily="2" charset="-122"/>
              </a:endParaRPr>
            </a:p>
          </p:txBody>
        </p:sp>
      </p:grpSp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28780A9B-01B5-419D-A048-1E3DD8E799B5}"/>
              </a:ext>
            </a:extLst>
          </p:cNvPr>
          <p:cNvSpPr txBox="1">
            <a:spLocks/>
          </p:cNvSpPr>
          <p:nvPr/>
        </p:nvSpPr>
        <p:spPr>
          <a:xfrm>
            <a:off x="186570" y="899047"/>
            <a:ext cx="8701716" cy="5726171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  <a:spcBef>
                <a:spcPts val="1800"/>
              </a:spcBef>
              <a:buClr>
                <a:srgbClr val="C00000"/>
              </a:buClr>
              <a:buFont typeface="Wingdings" pitchFamily="2" charset="2"/>
              <a:buChar char="l"/>
            </a:pPr>
            <a:r>
              <a:rPr lang="zh-CN" altLang="en-US" sz="2400" dirty="0">
                <a:ea typeface="宋体" pitchFamily="2" charset="-122"/>
                <a:cs typeface="Times New Roman" pitchFamily="18" charset="0"/>
              </a:rPr>
              <a:t>同时执行多个任务的优势：妖怪，看我的三头六臂</a:t>
            </a:r>
          </a:p>
        </p:txBody>
      </p:sp>
    </p:spTree>
    <p:extLst>
      <p:ext uri="{BB962C8B-B14F-4D97-AF65-F5344CB8AC3E}">
        <p14:creationId xmlns:p14="http://schemas.microsoft.com/office/powerpoint/2010/main" val="31333841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94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588224" y="260648"/>
            <a:ext cx="2088232" cy="576065"/>
          </a:xfrm>
        </p:spPr>
        <p:txBody>
          <a:bodyPr>
            <a:normAutofit/>
          </a:bodyPr>
          <a:lstStyle/>
          <a:p>
            <a:r>
              <a:rPr lang="zh-CN" altLang="en-US" b="1" dirty="0">
                <a:cs typeface="Times New Roman" pitchFamily="18" charset="0"/>
              </a:rPr>
              <a:t>线程的调度</a:t>
            </a:r>
          </a:p>
        </p:txBody>
      </p:sp>
      <p:sp>
        <p:nvSpPr>
          <p:cNvPr id="33894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95536" y="1124744"/>
            <a:ext cx="8229600" cy="3883025"/>
          </a:xfrm>
        </p:spPr>
        <p:txBody>
          <a:bodyPr/>
          <a:lstStyle/>
          <a:p>
            <a:pPr>
              <a:buClr>
                <a:srgbClr val="C00000"/>
              </a:buClr>
              <a:buFont typeface="Wingdings" panose="05000000000000000000" pitchFamily="2" charset="2"/>
              <a:buChar char="l"/>
            </a:pPr>
            <a:r>
              <a:rPr lang="zh-CN" altLang="en-US" b="1" dirty="0">
                <a:ea typeface="宋体" pitchFamily="2" charset="-122"/>
                <a:cs typeface="Times New Roman" pitchFamily="18" charset="0"/>
              </a:rPr>
              <a:t>调度策略</a:t>
            </a:r>
          </a:p>
          <a:p>
            <a:pPr lvl="1">
              <a:buClr>
                <a:srgbClr val="C00000"/>
              </a:buClr>
              <a:buFont typeface="Wingdings" panose="05000000000000000000" pitchFamily="2" charset="2"/>
              <a:buChar char="l"/>
            </a:pPr>
            <a:r>
              <a:rPr lang="zh-CN" altLang="en-US" dirty="0">
                <a:ea typeface="宋体" pitchFamily="2" charset="-122"/>
                <a:cs typeface="Times New Roman" pitchFamily="18" charset="0"/>
              </a:rPr>
              <a:t>时间片</a:t>
            </a:r>
          </a:p>
          <a:p>
            <a:pPr lvl="1">
              <a:buClr>
                <a:srgbClr val="C00000"/>
              </a:buClr>
              <a:buFont typeface="Wingdings" panose="05000000000000000000" pitchFamily="2" charset="2"/>
              <a:buChar char="l"/>
            </a:pPr>
            <a:endParaRPr lang="zh-CN" altLang="en-US" dirty="0">
              <a:ea typeface="宋体" pitchFamily="2" charset="-122"/>
              <a:cs typeface="Times New Roman" pitchFamily="18" charset="0"/>
            </a:endParaRPr>
          </a:p>
          <a:p>
            <a:pPr lvl="1">
              <a:buClr>
                <a:srgbClr val="C00000"/>
              </a:buClr>
              <a:buFont typeface="Wingdings" panose="05000000000000000000" pitchFamily="2" charset="2"/>
              <a:buChar char="l"/>
            </a:pPr>
            <a:r>
              <a:rPr lang="zh-CN" altLang="en-US" b="1" dirty="0">
                <a:solidFill>
                  <a:srgbClr val="FF0000"/>
                </a:solidFill>
                <a:ea typeface="宋体" pitchFamily="2" charset="-122"/>
                <a:cs typeface="Times New Roman" pitchFamily="18" charset="0"/>
              </a:rPr>
              <a:t>抢占式</a:t>
            </a:r>
            <a:r>
              <a:rPr lang="zh-CN" altLang="en-US" dirty="0">
                <a:ea typeface="宋体" pitchFamily="2" charset="-122"/>
                <a:cs typeface="Times New Roman" pitchFamily="18" charset="0"/>
              </a:rPr>
              <a:t>：</a:t>
            </a:r>
            <a:r>
              <a:rPr lang="zh-CN" altLang="en-US" b="1" dirty="0">
                <a:solidFill>
                  <a:srgbClr val="FF0000"/>
                </a:solidFill>
                <a:ea typeface="宋体" pitchFamily="2" charset="-122"/>
                <a:cs typeface="Times New Roman" pitchFamily="18" charset="0"/>
              </a:rPr>
              <a:t>高优先级的线程抢占</a:t>
            </a:r>
            <a:r>
              <a:rPr lang="en-US" altLang="en-US" b="1" dirty="0">
                <a:solidFill>
                  <a:srgbClr val="FF0000"/>
                </a:solidFill>
                <a:ea typeface="宋体" pitchFamily="2" charset="-122"/>
                <a:cs typeface="Times New Roman" pitchFamily="18" charset="0"/>
              </a:rPr>
              <a:t>CPU</a:t>
            </a:r>
            <a:r>
              <a:rPr lang="en-US" altLang="zh-CN" b="1" dirty="0">
                <a:solidFill>
                  <a:srgbClr val="FF0000"/>
                </a:solidFill>
                <a:ea typeface="宋体" pitchFamily="2" charset="-122"/>
                <a:cs typeface="Times New Roman" pitchFamily="18" charset="0"/>
              </a:rPr>
              <a:t> </a:t>
            </a:r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l"/>
            </a:pPr>
            <a:r>
              <a:rPr lang="en-US" altLang="zh-CN" b="1" dirty="0">
                <a:ea typeface="宋体" pitchFamily="2" charset="-122"/>
                <a:cs typeface="Times New Roman" pitchFamily="18" charset="0"/>
              </a:rPr>
              <a:t>Java</a:t>
            </a:r>
            <a:r>
              <a:rPr lang="zh-CN" altLang="en-US" b="1" dirty="0">
                <a:ea typeface="宋体" pitchFamily="2" charset="-122"/>
                <a:cs typeface="Times New Roman" pitchFamily="18" charset="0"/>
              </a:rPr>
              <a:t>的调度方法</a:t>
            </a:r>
          </a:p>
          <a:p>
            <a:pPr lvl="1">
              <a:buClr>
                <a:srgbClr val="C00000"/>
              </a:buClr>
              <a:buFont typeface="Wingdings" panose="05000000000000000000" pitchFamily="2" charset="2"/>
              <a:buChar char="l"/>
            </a:pPr>
            <a:r>
              <a:rPr lang="zh-CN" altLang="en-US" dirty="0">
                <a:ea typeface="宋体" pitchFamily="2" charset="-122"/>
                <a:cs typeface="Times New Roman" pitchFamily="18" charset="0"/>
              </a:rPr>
              <a:t>同优先级线程组成先进先出队列（先到先服务），使用时间片策略</a:t>
            </a:r>
          </a:p>
          <a:p>
            <a:pPr lvl="1">
              <a:buClr>
                <a:srgbClr val="C00000"/>
              </a:buClr>
              <a:buFont typeface="Wingdings" panose="05000000000000000000" pitchFamily="2" charset="2"/>
              <a:buChar char="l"/>
            </a:pPr>
            <a:r>
              <a:rPr lang="zh-CN" altLang="en-US" dirty="0">
                <a:ea typeface="宋体" pitchFamily="2" charset="-122"/>
                <a:cs typeface="Times New Roman" pitchFamily="18" charset="0"/>
              </a:rPr>
              <a:t>对高优先级，使用优先调度的抢占式策略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2483768" y="1683172"/>
            <a:ext cx="381000" cy="533400"/>
            <a:chOff x="2256" y="1536"/>
            <a:chExt cx="240" cy="336"/>
          </a:xfrm>
        </p:grpSpPr>
        <p:sp>
          <p:nvSpPr>
            <p:cNvPr id="338949" name="Line 5"/>
            <p:cNvSpPr>
              <a:spLocks noChangeShapeType="1"/>
            </p:cNvSpPr>
            <p:nvPr/>
          </p:nvSpPr>
          <p:spPr bwMode="auto">
            <a:xfrm>
              <a:off x="2256" y="1536"/>
              <a:ext cx="240" cy="0"/>
            </a:xfrm>
            <a:prstGeom prst="line">
              <a:avLst/>
            </a:prstGeom>
            <a:noFill/>
            <a:ln w="57150">
              <a:solidFill>
                <a:schemeClr val="accent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>
                <a:ea typeface="宋体" pitchFamily="2" charset="-122"/>
                <a:cs typeface="Times New Roman" pitchFamily="18" charset="0"/>
              </a:endParaRPr>
            </a:p>
          </p:txBody>
        </p:sp>
        <p:sp>
          <p:nvSpPr>
            <p:cNvPr id="338950" name="Line 6"/>
            <p:cNvSpPr>
              <a:spLocks noChangeShapeType="1"/>
            </p:cNvSpPr>
            <p:nvPr/>
          </p:nvSpPr>
          <p:spPr bwMode="auto">
            <a:xfrm>
              <a:off x="2496" y="1536"/>
              <a:ext cx="0" cy="336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>
                <a:ea typeface="宋体" pitchFamily="2" charset="-122"/>
                <a:cs typeface="Times New Roman" pitchFamily="18" charset="0"/>
              </a:endParaRPr>
            </a:p>
          </p:txBody>
        </p:sp>
      </p:grpSp>
      <p:grpSp>
        <p:nvGrpSpPr>
          <p:cNvPr id="3" name="Group 7"/>
          <p:cNvGrpSpPr>
            <a:grpSpLocks/>
          </p:cNvGrpSpPr>
          <p:nvPr/>
        </p:nvGrpSpPr>
        <p:grpSpPr bwMode="auto">
          <a:xfrm>
            <a:off x="2864768" y="1683172"/>
            <a:ext cx="381000" cy="533400"/>
            <a:chOff x="2496" y="1536"/>
            <a:chExt cx="240" cy="336"/>
          </a:xfrm>
        </p:grpSpPr>
        <p:sp>
          <p:nvSpPr>
            <p:cNvPr id="338952" name="Line 8"/>
            <p:cNvSpPr>
              <a:spLocks noChangeShapeType="1"/>
            </p:cNvSpPr>
            <p:nvPr/>
          </p:nvSpPr>
          <p:spPr bwMode="auto">
            <a:xfrm>
              <a:off x="2496" y="1872"/>
              <a:ext cx="240" cy="0"/>
            </a:xfrm>
            <a:prstGeom prst="line">
              <a:avLst/>
            </a:prstGeom>
            <a:noFill/>
            <a:ln w="57150">
              <a:solidFill>
                <a:schemeClr val="tx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>
                <a:ea typeface="宋体" pitchFamily="2" charset="-122"/>
                <a:cs typeface="Times New Roman" pitchFamily="18" charset="0"/>
              </a:endParaRPr>
            </a:p>
          </p:txBody>
        </p:sp>
        <p:sp>
          <p:nvSpPr>
            <p:cNvPr id="338953" name="Line 9"/>
            <p:cNvSpPr>
              <a:spLocks noChangeShapeType="1"/>
            </p:cNvSpPr>
            <p:nvPr/>
          </p:nvSpPr>
          <p:spPr bwMode="auto">
            <a:xfrm>
              <a:off x="2736" y="1536"/>
              <a:ext cx="0" cy="336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>
                <a:ea typeface="宋体" pitchFamily="2" charset="-122"/>
                <a:cs typeface="Times New Roman" pitchFamily="18" charset="0"/>
              </a:endParaRPr>
            </a:p>
          </p:txBody>
        </p:sp>
      </p:grpSp>
      <p:grpSp>
        <p:nvGrpSpPr>
          <p:cNvPr id="4" name="Group 10"/>
          <p:cNvGrpSpPr>
            <a:grpSpLocks/>
          </p:cNvGrpSpPr>
          <p:nvPr/>
        </p:nvGrpSpPr>
        <p:grpSpPr bwMode="auto">
          <a:xfrm>
            <a:off x="3245768" y="1683172"/>
            <a:ext cx="381000" cy="533400"/>
            <a:chOff x="2736" y="1536"/>
            <a:chExt cx="240" cy="336"/>
          </a:xfrm>
        </p:grpSpPr>
        <p:sp>
          <p:nvSpPr>
            <p:cNvPr id="338955" name="Line 11"/>
            <p:cNvSpPr>
              <a:spLocks noChangeShapeType="1"/>
            </p:cNvSpPr>
            <p:nvPr/>
          </p:nvSpPr>
          <p:spPr bwMode="auto">
            <a:xfrm>
              <a:off x="2736" y="1536"/>
              <a:ext cx="240" cy="0"/>
            </a:xfrm>
            <a:prstGeom prst="line">
              <a:avLst/>
            </a:prstGeom>
            <a:noFill/>
            <a:ln w="57150">
              <a:solidFill>
                <a:schemeClr val="accent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>
                <a:ea typeface="宋体" pitchFamily="2" charset="-122"/>
                <a:cs typeface="Times New Roman" pitchFamily="18" charset="0"/>
              </a:endParaRPr>
            </a:p>
          </p:txBody>
        </p:sp>
        <p:sp>
          <p:nvSpPr>
            <p:cNvPr id="338956" name="Line 12"/>
            <p:cNvSpPr>
              <a:spLocks noChangeShapeType="1"/>
            </p:cNvSpPr>
            <p:nvPr/>
          </p:nvSpPr>
          <p:spPr bwMode="auto">
            <a:xfrm>
              <a:off x="2976" y="1536"/>
              <a:ext cx="0" cy="336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>
                <a:ea typeface="宋体" pitchFamily="2" charset="-122"/>
                <a:cs typeface="Times New Roman" pitchFamily="18" charset="0"/>
              </a:endParaRPr>
            </a:p>
          </p:txBody>
        </p:sp>
      </p:grpSp>
      <p:sp>
        <p:nvSpPr>
          <p:cNvPr id="338957" name="Line 13"/>
          <p:cNvSpPr>
            <a:spLocks noChangeShapeType="1"/>
          </p:cNvSpPr>
          <p:nvPr/>
        </p:nvSpPr>
        <p:spPr bwMode="auto">
          <a:xfrm>
            <a:off x="5226968" y="2216572"/>
            <a:ext cx="381000" cy="0"/>
          </a:xfrm>
          <a:prstGeom prst="line">
            <a:avLst/>
          </a:prstGeom>
          <a:noFill/>
          <a:ln w="571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>
              <a:ea typeface="宋体" pitchFamily="2" charset="-122"/>
              <a:cs typeface="Times New Roman" pitchFamily="18" charset="0"/>
            </a:endParaRPr>
          </a:p>
        </p:txBody>
      </p:sp>
      <p:grpSp>
        <p:nvGrpSpPr>
          <p:cNvPr id="5" name="Group 14"/>
          <p:cNvGrpSpPr>
            <a:grpSpLocks/>
          </p:cNvGrpSpPr>
          <p:nvPr/>
        </p:nvGrpSpPr>
        <p:grpSpPr bwMode="auto">
          <a:xfrm>
            <a:off x="4083968" y="1683172"/>
            <a:ext cx="381000" cy="533400"/>
            <a:chOff x="3264" y="1536"/>
            <a:chExt cx="240" cy="336"/>
          </a:xfrm>
        </p:grpSpPr>
        <p:sp>
          <p:nvSpPr>
            <p:cNvPr id="338959" name="Line 15"/>
            <p:cNvSpPr>
              <a:spLocks noChangeShapeType="1"/>
            </p:cNvSpPr>
            <p:nvPr/>
          </p:nvSpPr>
          <p:spPr bwMode="auto">
            <a:xfrm>
              <a:off x="3264" y="1536"/>
              <a:ext cx="240" cy="0"/>
            </a:xfrm>
            <a:prstGeom prst="line">
              <a:avLst/>
            </a:prstGeom>
            <a:noFill/>
            <a:ln w="57150">
              <a:solidFill>
                <a:schemeClr val="accent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>
                <a:ea typeface="宋体" pitchFamily="2" charset="-122"/>
                <a:cs typeface="Times New Roman" pitchFamily="18" charset="0"/>
              </a:endParaRPr>
            </a:p>
          </p:txBody>
        </p:sp>
        <p:sp>
          <p:nvSpPr>
            <p:cNvPr id="338960" name="Line 16"/>
            <p:cNvSpPr>
              <a:spLocks noChangeShapeType="1"/>
            </p:cNvSpPr>
            <p:nvPr/>
          </p:nvSpPr>
          <p:spPr bwMode="auto">
            <a:xfrm>
              <a:off x="3504" y="1536"/>
              <a:ext cx="0" cy="336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>
                <a:ea typeface="宋体" pitchFamily="2" charset="-122"/>
                <a:cs typeface="Times New Roman" pitchFamily="18" charset="0"/>
              </a:endParaRPr>
            </a:p>
          </p:txBody>
        </p:sp>
      </p:grpSp>
      <p:grpSp>
        <p:nvGrpSpPr>
          <p:cNvPr id="6" name="Group 17"/>
          <p:cNvGrpSpPr>
            <a:grpSpLocks/>
          </p:cNvGrpSpPr>
          <p:nvPr/>
        </p:nvGrpSpPr>
        <p:grpSpPr bwMode="auto">
          <a:xfrm>
            <a:off x="4464968" y="1683172"/>
            <a:ext cx="381000" cy="533400"/>
            <a:chOff x="3504" y="1536"/>
            <a:chExt cx="240" cy="336"/>
          </a:xfrm>
        </p:grpSpPr>
        <p:sp>
          <p:nvSpPr>
            <p:cNvPr id="338962" name="Line 18"/>
            <p:cNvSpPr>
              <a:spLocks noChangeShapeType="1"/>
            </p:cNvSpPr>
            <p:nvPr/>
          </p:nvSpPr>
          <p:spPr bwMode="auto">
            <a:xfrm>
              <a:off x="3504" y="1872"/>
              <a:ext cx="240" cy="0"/>
            </a:xfrm>
            <a:prstGeom prst="line">
              <a:avLst/>
            </a:prstGeom>
            <a:noFill/>
            <a:ln w="57150">
              <a:solidFill>
                <a:schemeClr val="tx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>
                <a:ea typeface="宋体" pitchFamily="2" charset="-122"/>
                <a:cs typeface="Times New Roman" pitchFamily="18" charset="0"/>
              </a:endParaRPr>
            </a:p>
          </p:txBody>
        </p:sp>
        <p:sp>
          <p:nvSpPr>
            <p:cNvPr id="338963" name="Line 19"/>
            <p:cNvSpPr>
              <a:spLocks noChangeShapeType="1"/>
            </p:cNvSpPr>
            <p:nvPr/>
          </p:nvSpPr>
          <p:spPr bwMode="auto">
            <a:xfrm>
              <a:off x="3744" y="1536"/>
              <a:ext cx="0" cy="336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>
                <a:ea typeface="宋体" pitchFamily="2" charset="-122"/>
                <a:cs typeface="Times New Roman" pitchFamily="18" charset="0"/>
              </a:endParaRPr>
            </a:p>
          </p:txBody>
        </p:sp>
      </p:grpSp>
      <p:grpSp>
        <p:nvGrpSpPr>
          <p:cNvPr id="7" name="Group 20"/>
          <p:cNvGrpSpPr>
            <a:grpSpLocks/>
          </p:cNvGrpSpPr>
          <p:nvPr/>
        </p:nvGrpSpPr>
        <p:grpSpPr bwMode="auto">
          <a:xfrm>
            <a:off x="4845968" y="1683172"/>
            <a:ext cx="381000" cy="533400"/>
            <a:chOff x="3744" y="1536"/>
            <a:chExt cx="240" cy="336"/>
          </a:xfrm>
        </p:grpSpPr>
        <p:sp>
          <p:nvSpPr>
            <p:cNvPr id="338965" name="Line 21"/>
            <p:cNvSpPr>
              <a:spLocks noChangeShapeType="1"/>
            </p:cNvSpPr>
            <p:nvPr/>
          </p:nvSpPr>
          <p:spPr bwMode="auto">
            <a:xfrm>
              <a:off x="3744" y="1536"/>
              <a:ext cx="240" cy="0"/>
            </a:xfrm>
            <a:prstGeom prst="line">
              <a:avLst/>
            </a:prstGeom>
            <a:noFill/>
            <a:ln w="57150">
              <a:solidFill>
                <a:schemeClr val="accent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>
                <a:ea typeface="宋体" pitchFamily="2" charset="-122"/>
                <a:cs typeface="Times New Roman" pitchFamily="18" charset="0"/>
              </a:endParaRPr>
            </a:p>
          </p:txBody>
        </p:sp>
        <p:sp>
          <p:nvSpPr>
            <p:cNvPr id="338966" name="Line 22"/>
            <p:cNvSpPr>
              <a:spLocks noChangeShapeType="1"/>
            </p:cNvSpPr>
            <p:nvPr/>
          </p:nvSpPr>
          <p:spPr bwMode="auto">
            <a:xfrm>
              <a:off x="3984" y="1536"/>
              <a:ext cx="0" cy="336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>
                <a:ea typeface="宋体" pitchFamily="2" charset="-122"/>
                <a:cs typeface="Times New Roman" pitchFamily="18" charset="0"/>
              </a:endParaRPr>
            </a:p>
          </p:txBody>
        </p:sp>
      </p:grpSp>
      <p:grpSp>
        <p:nvGrpSpPr>
          <p:cNvPr id="8" name="Group 23"/>
          <p:cNvGrpSpPr>
            <a:grpSpLocks/>
          </p:cNvGrpSpPr>
          <p:nvPr/>
        </p:nvGrpSpPr>
        <p:grpSpPr bwMode="auto">
          <a:xfrm>
            <a:off x="3626768" y="1683172"/>
            <a:ext cx="381000" cy="533400"/>
            <a:chOff x="2976" y="1536"/>
            <a:chExt cx="240" cy="336"/>
          </a:xfrm>
        </p:grpSpPr>
        <p:sp>
          <p:nvSpPr>
            <p:cNvPr id="338968" name="Line 24"/>
            <p:cNvSpPr>
              <a:spLocks noChangeShapeType="1"/>
            </p:cNvSpPr>
            <p:nvPr/>
          </p:nvSpPr>
          <p:spPr bwMode="auto">
            <a:xfrm>
              <a:off x="2976" y="1872"/>
              <a:ext cx="240" cy="0"/>
            </a:xfrm>
            <a:prstGeom prst="line">
              <a:avLst/>
            </a:prstGeom>
            <a:noFill/>
            <a:ln w="57150">
              <a:solidFill>
                <a:schemeClr val="tx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>
                <a:ea typeface="宋体" pitchFamily="2" charset="-122"/>
                <a:cs typeface="Times New Roman" pitchFamily="18" charset="0"/>
              </a:endParaRPr>
            </a:p>
          </p:txBody>
        </p:sp>
        <p:sp>
          <p:nvSpPr>
            <p:cNvPr id="338969" name="Line 25"/>
            <p:cNvSpPr>
              <a:spLocks noChangeShapeType="1"/>
            </p:cNvSpPr>
            <p:nvPr/>
          </p:nvSpPr>
          <p:spPr bwMode="auto">
            <a:xfrm>
              <a:off x="3216" y="1536"/>
              <a:ext cx="0" cy="336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>
                <a:ea typeface="宋体" pitchFamily="2" charset="-122"/>
                <a:cs typeface="Times New Roman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93019080"/>
      </p:ext>
    </p:extLst>
  </p:cSld>
  <p:clrMapOvr>
    <a:masterClrMapping/>
  </p:clrMapOvr>
  <p:transition spd="slow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7" presetClass="entr" presetSubtype="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7" presetClass="entr" presetSubtype="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500"/>
                            </p:stCondLst>
                            <p:childTnLst>
                              <p:par>
                                <p:cTn id="26" presetID="17" presetClass="entr" presetSubtype="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0"/>
                            </p:stCondLst>
                            <p:childTnLst>
                              <p:par>
                                <p:cTn id="33" presetID="17" presetClass="entr" presetSubtype="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6500"/>
                            </p:stCondLst>
                            <p:childTnLst>
                              <p:par>
                                <p:cTn id="40" presetID="17" presetClass="entr" presetSubtype="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8000"/>
                            </p:stCondLst>
                            <p:childTnLst>
                              <p:par>
                                <p:cTn id="47" presetID="17" presetClass="entr" presetSubtype="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9500"/>
                            </p:stCondLst>
                            <p:childTnLst>
                              <p:par>
                                <p:cTn id="54" presetID="17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389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389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389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389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1000"/>
                            </p:stCondLst>
                            <p:childTnLst>
                              <p:par>
                                <p:cTn id="61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389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389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8946" grpId="0" animBg="1" autoUpdateAnimBg="0"/>
      <p:bldP spid="338957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7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228184" y="260648"/>
            <a:ext cx="2448272" cy="576065"/>
          </a:xfrm>
        </p:spPr>
        <p:txBody>
          <a:bodyPr>
            <a:normAutofit/>
          </a:bodyPr>
          <a:lstStyle/>
          <a:p>
            <a:r>
              <a:rPr lang="zh-CN" altLang="en-US" b="1" dirty="0">
                <a:cs typeface="Times New Roman" pitchFamily="18" charset="0"/>
              </a:rPr>
              <a:t>线程的优先级</a:t>
            </a:r>
          </a:p>
        </p:txBody>
      </p:sp>
      <p:sp>
        <p:nvSpPr>
          <p:cNvPr id="41472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67544" y="836712"/>
            <a:ext cx="8250237" cy="4032250"/>
          </a:xfrm>
        </p:spPr>
        <p:txBody>
          <a:bodyPr>
            <a:normAutofit/>
          </a:bodyPr>
          <a:lstStyle/>
          <a:p>
            <a:pPr>
              <a:buClr>
                <a:srgbClr val="C00000"/>
              </a:buClr>
              <a:buFont typeface="Wingdings" panose="05000000000000000000" pitchFamily="2" charset="2"/>
              <a:buChar char="l"/>
            </a:pPr>
            <a:r>
              <a:rPr lang="zh-CN" altLang="en-US" b="1" dirty="0">
                <a:ea typeface="宋体" pitchFamily="2" charset="-122"/>
                <a:cs typeface="Times New Roman" pitchFamily="18" charset="0"/>
              </a:rPr>
              <a:t>线程的优先级控制</a:t>
            </a:r>
          </a:p>
          <a:p>
            <a:pPr lvl="1">
              <a:buClr>
                <a:srgbClr val="C00000"/>
              </a:buClr>
              <a:buFont typeface="Wingdings" panose="05000000000000000000" pitchFamily="2" charset="2"/>
              <a:buChar char="l"/>
            </a:pPr>
            <a:r>
              <a:rPr lang="en-US" altLang="zh-CN" b="1" dirty="0">
                <a:solidFill>
                  <a:srgbClr val="C00000"/>
                </a:solidFill>
                <a:ea typeface="宋体" pitchFamily="2" charset="-122"/>
                <a:cs typeface="Times New Roman" pitchFamily="18" charset="0"/>
              </a:rPr>
              <a:t>MAX_PRIORITY</a:t>
            </a:r>
            <a:r>
              <a:rPr lang="zh-CN" altLang="en-US" b="1" dirty="0">
                <a:solidFill>
                  <a:srgbClr val="C00000"/>
                </a:solidFill>
                <a:ea typeface="宋体" pitchFamily="2" charset="-122"/>
                <a:cs typeface="Times New Roman" pitchFamily="18" charset="0"/>
              </a:rPr>
              <a:t>（</a:t>
            </a:r>
            <a:r>
              <a:rPr lang="en-US" altLang="zh-CN" b="1" dirty="0">
                <a:solidFill>
                  <a:srgbClr val="C00000"/>
                </a:solidFill>
                <a:ea typeface="宋体" pitchFamily="2" charset="-122"/>
                <a:cs typeface="Times New Roman" pitchFamily="18" charset="0"/>
              </a:rPr>
              <a:t>10</a:t>
            </a:r>
            <a:r>
              <a:rPr lang="zh-CN" altLang="en-US" b="1" dirty="0">
                <a:solidFill>
                  <a:srgbClr val="C00000"/>
                </a:solidFill>
                <a:ea typeface="宋体" pitchFamily="2" charset="-122"/>
                <a:cs typeface="Times New Roman" pitchFamily="18" charset="0"/>
              </a:rPr>
              <a:t>）</a:t>
            </a:r>
            <a:r>
              <a:rPr lang="en-US" altLang="zh-CN" b="1" dirty="0">
                <a:solidFill>
                  <a:srgbClr val="C00000"/>
                </a:solidFill>
                <a:ea typeface="宋体" pitchFamily="2" charset="-122"/>
                <a:cs typeface="Times New Roman" pitchFamily="18" charset="0"/>
              </a:rPr>
              <a:t>;    </a:t>
            </a:r>
          </a:p>
          <a:p>
            <a:pPr lvl="1">
              <a:buClr>
                <a:srgbClr val="C00000"/>
              </a:buClr>
              <a:buFont typeface="Wingdings" panose="05000000000000000000" pitchFamily="2" charset="2"/>
              <a:buChar char="l"/>
            </a:pPr>
            <a:r>
              <a:rPr lang="en-US" altLang="zh-CN" b="1" dirty="0">
                <a:solidFill>
                  <a:srgbClr val="C00000"/>
                </a:solidFill>
                <a:ea typeface="宋体" pitchFamily="2" charset="-122"/>
                <a:cs typeface="Times New Roman" pitchFamily="18" charset="0"/>
              </a:rPr>
              <a:t>MIN _PRIORITY </a:t>
            </a:r>
            <a:r>
              <a:rPr lang="zh-CN" altLang="en-US" b="1" dirty="0">
                <a:solidFill>
                  <a:srgbClr val="C00000"/>
                </a:solidFill>
                <a:ea typeface="宋体" pitchFamily="2" charset="-122"/>
                <a:cs typeface="Times New Roman" pitchFamily="18" charset="0"/>
              </a:rPr>
              <a:t>（</a:t>
            </a:r>
            <a:r>
              <a:rPr lang="en-US" altLang="zh-CN" b="1" dirty="0">
                <a:solidFill>
                  <a:srgbClr val="C00000"/>
                </a:solidFill>
                <a:ea typeface="宋体" pitchFamily="2" charset="-122"/>
                <a:cs typeface="Times New Roman" pitchFamily="18" charset="0"/>
              </a:rPr>
              <a:t>1</a:t>
            </a:r>
            <a:r>
              <a:rPr lang="zh-CN" altLang="en-US" b="1" dirty="0">
                <a:solidFill>
                  <a:srgbClr val="C00000"/>
                </a:solidFill>
                <a:ea typeface="宋体" pitchFamily="2" charset="-122"/>
                <a:cs typeface="Times New Roman" pitchFamily="18" charset="0"/>
              </a:rPr>
              <a:t>）</a:t>
            </a:r>
            <a:r>
              <a:rPr lang="en-US" altLang="zh-CN" b="1" dirty="0">
                <a:solidFill>
                  <a:srgbClr val="C00000"/>
                </a:solidFill>
                <a:ea typeface="宋体" pitchFamily="2" charset="-122"/>
                <a:cs typeface="Times New Roman" pitchFamily="18" charset="0"/>
              </a:rPr>
              <a:t>;  </a:t>
            </a:r>
          </a:p>
          <a:p>
            <a:pPr lvl="1">
              <a:buClr>
                <a:srgbClr val="C00000"/>
              </a:buClr>
              <a:buFont typeface="Wingdings" panose="05000000000000000000" pitchFamily="2" charset="2"/>
              <a:buChar char="l"/>
            </a:pPr>
            <a:r>
              <a:rPr lang="en-US" altLang="zh-CN" b="1" dirty="0">
                <a:solidFill>
                  <a:srgbClr val="C00000"/>
                </a:solidFill>
                <a:ea typeface="宋体" pitchFamily="2" charset="-122"/>
                <a:cs typeface="Times New Roman" pitchFamily="18" charset="0"/>
              </a:rPr>
              <a:t>NORM_PRIORITY </a:t>
            </a:r>
            <a:r>
              <a:rPr lang="zh-CN" altLang="en-US" b="1" dirty="0">
                <a:solidFill>
                  <a:srgbClr val="C00000"/>
                </a:solidFill>
                <a:ea typeface="宋体" pitchFamily="2" charset="-122"/>
                <a:cs typeface="Times New Roman" pitchFamily="18" charset="0"/>
              </a:rPr>
              <a:t>（</a:t>
            </a:r>
            <a:r>
              <a:rPr lang="en-US" altLang="zh-CN" b="1" dirty="0">
                <a:solidFill>
                  <a:srgbClr val="C00000"/>
                </a:solidFill>
                <a:ea typeface="宋体" pitchFamily="2" charset="-122"/>
                <a:cs typeface="Times New Roman" pitchFamily="18" charset="0"/>
              </a:rPr>
              <a:t>5</a:t>
            </a:r>
            <a:r>
              <a:rPr lang="zh-CN" altLang="en-US" b="1" dirty="0">
                <a:solidFill>
                  <a:srgbClr val="C00000"/>
                </a:solidFill>
                <a:ea typeface="宋体" pitchFamily="2" charset="-122"/>
                <a:cs typeface="Times New Roman" pitchFamily="18" charset="0"/>
              </a:rPr>
              <a:t>）</a:t>
            </a:r>
            <a:r>
              <a:rPr lang="en-US" altLang="zh-CN" b="1" dirty="0">
                <a:solidFill>
                  <a:srgbClr val="C00000"/>
                </a:solidFill>
                <a:ea typeface="宋体" pitchFamily="2" charset="-122"/>
                <a:cs typeface="Times New Roman" pitchFamily="18" charset="0"/>
              </a:rPr>
              <a:t>;</a:t>
            </a:r>
          </a:p>
          <a:p>
            <a:pPr lvl="1">
              <a:buClr>
                <a:srgbClr val="C00000"/>
              </a:buClr>
              <a:buFont typeface="Wingdings" panose="05000000000000000000" pitchFamily="2" charset="2"/>
              <a:buChar char="l"/>
            </a:pPr>
            <a:r>
              <a:rPr lang="zh-CN" altLang="en-US" b="1" dirty="0">
                <a:ea typeface="宋体" pitchFamily="2" charset="-122"/>
                <a:cs typeface="Times New Roman" pitchFamily="18" charset="0"/>
              </a:rPr>
              <a:t>涉及的方法：</a:t>
            </a:r>
            <a:endParaRPr lang="en-US" altLang="zh-CN" b="1" dirty="0">
              <a:ea typeface="宋体" pitchFamily="2" charset="-122"/>
              <a:cs typeface="Times New Roman" pitchFamily="18" charset="0"/>
            </a:endParaRPr>
          </a:p>
          <a:p>
            <a:pPr lvl="1">
              <a:buClr>
                <a:srgbClr val="C00000"/>
              </a:buClr>
              <a:buFont typeface="Wingdings" panose="05000000000000000000" pitchFamily="2" charset="2"/>
              <a:buChar char="l"/>
            </a:pPr>
            <a:r>
              <a:rPr lang="en-US" altLang="zh-CN" b="1" dirty="0" err="1">
                <a:solidFill>
                  <a:srgbClr val="C00000"/>
                </a:solidFill>
                <a:ea typeface="宋体" pitchFamily="2" charset="-122"/>
                <a:cs typeface="Times New Roman" pitchFamily="18" charset="0"/>
              </a:rPr>
              <a:t>getPriority</a:t>
            </a:r>
            <a:r>
              <a:rPr lang="en-US" altLang="zh-CN" b="1" dirty="0">
                <a:solidFill>
                  <a:srgbClr val="C00000"/>
                </a:solidFill>
                <a:ea typeface="宋体" pitchFamily="2" charset="-122"/>
                <a:cs typeface="Times New Roman" pitchFamily="18" charset="0"/>
              </a:rPr>
              <a:t>() </a:t>
            </a:r>
            <a:r>
              <a:rPr lang="zh-CN" altLang="en-US" b="1" dirty="0">
                <a:solidFill>
                  <a:srgbClr val="C00000"/>
                </a:solidFill>
                <a:ea typeface="宋体" pitchFamily="2" charset="-122"/>
                <a:cs typeface="Times New Roman" pitchFamily="18" charset="0"/>
              </a:rPr>
              <a:t>：</a:t>
            </a:r>
            <a:r>
              <a:rPr lang="zh-CN" altLang="zh-CN" dirty="0">
                <a:ea typeface="宋体" pitchFamily="2" charset="-122"/>
                <a:cs typeface="Times New Roman" pitchFamily="18" charset="0"/>
              </a:rPr>
              <a:t>返回线程优先值</a:t>
            </a:r>
            <a:r>
              <a:rPr lang="zh-CN" altLang="en-US" dirty="0">
                <a:ea typeface="宋体" pitchFamily="2" charset="-122"/>
                <a:cs typeface="Times New Roman" pitchFamily="18" charset="0"/>
              </a:rPr>
              <a:t> </a:t>
            </a:r>
            <a:endParaRPr lang="en-US" altLang="zh-CN" dirty="0">
              <a:ea typeface="宋体" pitchFamily="2" charset="-122"/>
              <a:cs typeface="Times New Roman" pitchFamily="18" charset="0"/>
            </a:endParaRPr>
          </a:p>
          <a:p>
            <a:pPr lvl="1">
              <a:buClr>
                <a:srgbClr val="C00000"/>
              </a:buClr>
              <a:buFont typeface="Wingdings" panose="05000000000000000000" pitchFamily="2" charset="2"/>
              <a:buChar char="l"/>
            </a:pPr>
            <a:r>
              <a:rPr lang="en-US" altLang="zh-CN" b="1" dirty="0" err="1">
                <a:solidFill>
                  <a:srgbClr val="C00000"/>
                </a:solidFill>
                <a:ea typeface="宋体" pitchFamily="2" charset="-122"/>
                <a:cs typeface="Times New Roman" pitchFamily="18" charset="0"/>
              </a:rPr>
              <a:t>setPriority</a:t>
            </a:r>
            <a:r>
              <a:rPr lang="en-US" altLang="zh-CN" b="1" dirty="0">
                <a:solidFill>
                  <a:srgbClr val="C00000"/>
                </a:solidFill>
                <a:ea typeface="宋体" pitchFamily="2" charset="-122"/>
                <a:cs typeface="Times New Roman" pitchFamily="18" charset="0"/>
              </a:rPr>
              <a:t>(</a:t>
            </a:r>
            <a:r>
              <a:rPr lang="en-US" altLang="zh-CN" b="1" dirty="0" err="1">
                <a:solidFill>
                  <a:srgbClr val="C00000"/>
                </a:solidFill>
                <a:ea typeface="宋体" pitchFamily="2" charset="-122"/>
                <a:cs typeface="Times New Roman" pitchFamily="18" charset="0"/>
              </a:rPr>
              <a:t>int</a:t>
            </a:r>
            <a:r>
              <a:rPr lang="en-US" altLang="zh-CN" b="1" dirty="0">
                <a:solidFill>
                  <a:srgbClr val="C00000"/>
                </a:solidFill>
                <a:ea typeface="宋体" pitchFamily="2" charset="-122"/>
                <a:cs typeface="Times New Roman" pitchFamily="18" charset="0"/>
              </a:rPr>
              <a:t> </a:t>
            </a:r>
            <a:r>
              <a:rPr lang="en-US" altLang="zh-CN" b="1" dirty="0" err="1">
                <a:solidFill>
                  <a:srgbClr val="C00000"/>
                </a:solidFill>
                <a:ea typeface="宋体" pitchFamily="2" charset="-122"/>
                <a:cs typeface="Times New Roman" pitchFamily="18" charset="0"/>
              </a:rPr>
              <a:t>newPriority</a:t>
            </a:r>
            <a:r>
              <a:rPr lang="en-US" altLang="zh-CN" b="1" dirty="0">
                <a:solidFill>
                  <a:srgbClr val="C00000"/>
                </a:solidFill>
                <a:ea typeface="宋体" pitchFamily="2" charset="-122"/>
                <a:cs typeface="Times New Roman" pitchFamily="18" charset="0"/>
              </a:rPr>
              <a:t>) </a:t>
            </a:r>
            <a:r>
              <a:rPr lang="zh-CN" altLang="en-US" b="1" dirty="0">
                <a:solidFill>
                  <a:srgbClr val="C00000"/>
                </a:solidFill>
                <a:ea typeface="宋体" pitchFamily="2" charset="-122"/>
                <a:cs typeface="Times New Roman" pitchFamily="18" charset="0"/>
              </a:rPr>
              <a:t>：</a:t>
            </a:r>
            <a:r>
              <a:rPr lang="zh-CN" altLang="zh-CN" dirty="0">
                <a:ea typeface="宋体" pitchFamily="2" charset="-122"/>
                <a:cs typeface="Times New Roman" pitchFamily="18" charset="0"/>
              </a:rPr>
              <a:t>改变线程的优先级</a:t>
            </a:r>
            <a:endParaRPr lang="zh-CN" altLang="en-US" dirty="0">
              <a:solidFill>
                <a:srgbClr val="FF99CC"/>
              </a:solidFill>
              <a:ea typeface="宋体" pitchFamily="2" charset="-122"/>
              <a:cs typeface="Times New Roman" pitchFamily="18" charset="0"/>
            </a:endParaRPr>
          </a:p>
          <a:p>
            <a:pPr lvl="1">
              <a:buClr>
                <a:srgbClr val="C00000"/>
              </a:buClr>
              <a:buFont typeface="Wingdings" panose="05000000000000000000" pitchFamily="2" charset="2"/>
              <a:buChar char="l"/>
            </a:pPr>
            <a:r>
              <a:rPr lang="zh-CN" altLang="en-US" dirty="0">
                <a:ea typeface="宋体" pitchFamily="2" charset="-122"/>
                <a:cs typeface="Times New Roman" pitchFamily="18" charset="0"/>
              </a:rPr>
              <a:t>线程创建时继承父线程的优先级</a:t>
            </a:r>
            <a:endParaRPr lang="zh-CN" altLang="zh-CN" dirty="0">
              <a:ea typeface="宋体" pitchFamily="2" charset="-122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9065256"/>
      </p:ext>
    </p:extLst>
  </p:cSld>
  <p:clrMapOvr>
    <a:masterClrMapping/>
  </p:clrMapOvr>
  <p:transition spd="slow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147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147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7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147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147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7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147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147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7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147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147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7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147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147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7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147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147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7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147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147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7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147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147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7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147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147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4722" grpId="0" animBg="1" autoUpdateAnimBg="0"/>
      <p:bldP spid="414723" grpId="0" build="p" bldLvl="2" autoUpdateAnimBg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30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076056" y="188640"/>
            <a:ext cx="3960440" cy="576065"/>
          </a:xfrm>
        </p:spPr>
        <p:txBody>
          <a:bodyPr>
            <a:normAutofit/>
          </a:bodyPr>
          <a:lstStyle/>
          <a:p>
            <a:r>
              <a:rPr lang="en-US" altLang="zh-CN" b="1" dirty="0">
                <a:cs typeface="Times New Roman" pitchFamily="18" charset="0"/>
              </a:rPr>
              <a:t>Thread</a:t>
            </a:r>
            <a:r>
              <a:rPr lang="zh-CN" altLang="en-US" b="1" dirty="0">
                <a:cs typeface="Times New Roman" pitchFamily="18" charset="0"/>
              </a:rPr>
              <a:t>类的有关方法</a:t>
            </a:r>
            <a:r>
              <a:rPr lang="en-US" altLang="zh-CN" b="1" dirty="0">
                <a:cs typeface="Times New Roman" pitchFamily="18" charset="0"/>
              </a:rPr>
              <a:t>(2)</a:t>
            </a:r>
          </a:p>
        </p:txBody>
      </p:sp>
      <p:sp>
        <p:nvSpPr>
          <p:cNvPr id="35430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51520" y="764704"/>
            <a:ext cx="8678862" cy="5024437"/>
          </a:xfrm>
        </p:spPr>
        <p:txBody>
          <a:bodyPr>
            <a:normAutofit fontScale="92500"/>
          </a:bodyPr>
          <a:lstStyle/>
          <a:p>
            <a:pPr>
              <a:lnSpc>
                <a:spcPct val="110000"/>
              </a:lnSpc>
              <a:buFont typeface="Wingdings" pitchFamily="2" charset="2"/>
              <a:buChar char="l"/>
            </a:pPr>
            <a:r>
              <a:rPr lang="en-US" altLang="zh-CN" sz="2600" b="1" dirty="0">
                <a:solidFill>
                  <a:srgbClr val="C00000"/>
                </a:solidFill>
                <a:ea typeface="宋体" pitchFamily="2" charset="-122"/>
                <a:cs typeface="Times New Roman" pitchFamily="18" charset="0"/>
              </a:rPr>
              <a:t>static  void  yield()</a:t>
            </a:r>
            <a:r>
              <a:rPr lang="zh-CN" altLang="en-US" sz="2600" b="1" dirty="0">
                <a:solidFill>
                  <a:srgbClr val="C00000"/>
                </a:solidFill>
                <a:ea typeface="宋体" pitchFamily="2" charset="-122"/>
                <a:cs typeface="Times New Roman" pitchFamily="18" charset="0"/>
              </a:rPr>
              <a:t>：</a:t>
            </a:r>
            <a:r>
              <a:rPr lang="zh-CN" altLang="en-US" sz="2400" dirty="0">
                <a:ea typeface="宋体" pitchFamily="2" charset="-122"/>
                <a:cs typeface="Times New Roman" pitchFamily="18" charset="0"/>
              </a:rPr>
              <a:t>线程让步</a:t>
            </a:r>
          </a:p>
          <a:p>
            <a:pPr lvl="1">
              <a:lnSpc>
                <a:spcPct val="110000"/>
              </a:lnSpc>
              <a:buFont typeface="Wingdings" pitchFamily="2" charset="2"/>
              <a:buChar char="Ø"/>
            </a:pPr>
            <a:r>
              <a:rPr lang="zh-CN" altLang="en-US" sz="2000" dirty="0">
                <a:ea typeface="宋体" pitchFamily="2" charset="-122"/>
                <a:cs typeface="Times New Roman" pitchFamily="18" charset="0"/>
              </a:rPr>
              <a:t>暂停当前正在执行的线程，把执行机会让给优先级相同或更高的线程</a:t>
            </a:r>
            <a:endParaRPr lang="en-US" altLang="zh-CN" sz="2000" dirty="0">
              <a:ea typeface="宋体" pitchFamily="2" charset="-122"/>
              <a:cs typeface="Times New Roman" pitchFamily="18" charset="0"/>
            </a:endParaRPr>
          </a:p>
          <a:p>
            <a:pPr lvl="1">
              <a:lnSpc>
                <a:spcPct val="110000"/>
              </a:lnSpc>
              <a:buFont typeface="Wingdings" pitchFamily="2" charset="2"/>
              <a:buChar char="Ø"/>
            </a:pPr>
            <a:r>
              <a:rPr lang="zh-CN" altLang="en-US" sz="2000" dirty="0">
                <a:ea typeface="宋体" pitchFamily="2" charset="-122"/>
                <a:cs typeface="Times New Roman" pitchFamily="18" charset="0"/>
              </a:rPr>
              <a:t>若队列中没有同优先级的线程，忽略此方法</a:t>
            </a:r>
          </a:p>
          <a:p>
            <a:pPr>
              <a:lnSpc>
                <a:spcPct val="110000"/>
              </a:lnSpc>
              <a:buFont typeface="Wingdings" pitchFamily="2" charset="2"/>
              <a:buChar char="l"/>
            </a:pPr>
            <a:r>
              <a:rPr lang="en-US" altLang="zh-CN" sz="2600" b="1" dirty="0">
                <a:solidFill>
                  <a:srgbClr val="C00000"/>
                </a:solidFill>
                <a:ea typeface="宋体" pitchFamily="2" charset="-122"/>
                <a:cs typeface="Times New Roman" pitchFamily="18" charset="0"/>
              </a:rPr>
              <a:t>join()</a:t>
            </a:r>
            <a:r>
              <a:rPr lang="zh-CN" altLang="en-US" sz="2600" b="1" dirty="0">
                <a:solidFill>
                  <a:srgbClr val="C00000"/>
                </a:solidFill>
                <a:ea typeface="宋体" pitchFamily="2" charset="-122"/>
                <a:cs typeface="Times New Roman" pitchFamily="18" charset="0"/>
              </a:rPr>
              <a:t> ：</a:t>
            </a:r>
            <a:r>
              <a:rPr lang="zh-CN" altLang="en-US" sz="2400" dirty="0">
                <a:ea typeface="宋体" pitchFamily="2" charset="-122"/>
                <a:cs typeface="Times New Roman" pitchFamily="18" charset="0"/>
              </a:rPr>
              <a:t>当某个程序执行流中调用其他线程的 </a:t>
            </a:r>
            <a:r>
              <a:rPr lang="en-US" altLang="zh-CN" sz="2400" dirty="0">
                <a:ea typeface="宋体" pitchFamily="2" charset="-122"/>
                <a:cs typeface="Times New Roman" pitchFamily="18" charset="0"/>
              </a:rPr>
              <a:t>join() </a:t>
            </a:r>
            <a:r>
              <a:rPr lang="zh-CN" altLang="en-US" sz="2400" dirty="0">
                <a:ea typeface="宋体" pitchFamily="2" charset="-122"/>
                <a:cs typeface="Times New Roman" pitchFamily="18" charset="0"/>
              </a:rPr>
              <a:t>方法时，调用线程将被阻塞，直到 </a:t>
            </a:r>
            <a:r>
              <a:rPr lang="en-US" altLang="zh-CN" sz="2400" dirty="0">
                <a:ea typeface="宋体" pitchFamily="2" charset="-122"/>
                <a:cs typeface="Times New Roman" pitchFamily="18" charset="0"/>
              </a:rPr>
              <a:t>join() </a:t>
            </a:r>
            <a:r>
              <a:rPr lang="zh-CN" altLang="en-US" sz="2400" dirty="0">
                <a:ea typeface="宋体" pitchFamily="2" charset="-122"/>
                <a:cs typeface="Times New Roman" pitchFamily="18" charset="0"/>
              </a:rPr>
              <a:t>方法加入的 </a:t>
            </a:r>
            <a:r>
              <a:rPr lang="en-US" altLang="zh-CN" sz="2400" dirty="0">
                <a:ea typeface="宋体" pitchFamily="2" charset="-122"/>
                <a:cs typeface="Times New Roman" pitchFamily="18" charset="0"/>
              </a:rPr>
              <a:t>join </a:t>
            </a:r>
            <a:r>
              <a:rPr lang="zh-CN" altLang="en-US" sz="2400" dirty="0">
                <a:ea typeface="宋体" pitchFamily="2" charset="-122"/>
                <a:cs typeface="Times New Roman" pitchFamily="18" charset="0"/>
              </a:rPr>
              <a:t>线程执行完为止   </a:t>
            </a:r>
            <a:endParaRPr lang="en-US" altLang="zh-CN" sz="2400" dirty="0">
              <a:ea typeface="宋体" pitchFamily="2" charset="-122"/>
              <a:cs typeface="Times New Roman" pitchFamily="18" charset="0"/>
            </a:endParaRPr>
          </a:p>
          <a:p>
            <a:pPr lvl="1">
              <a:lnSpc>
                <a:spcPct val="110000"/>
              </a:lnSpc>
              <a:buFont typeface="Wingdings" pitchFamily="2" charset="2"/>
              <a:buChar char="Ø"/>
            </a:pPr>
            <a:r>
              <a:rPr lang="zh-CN" altLang="en-US" sz="2000" dirty="0">
                <a:ea typeface="宋体" pitchFamily="2" charset="-122"/>
                <a:cs typeface="Times New Roman" pitchFamily="18" charset="0"/>
              </a:rPr>
              <a:t>低优先级的线程也可以获得执行 </a:t>
            </a:r>
          </a:p>
          <a:p>
            <a:pPr>
              <a:buFont typeface="Wingdings" pitchFamily="2" charset="2"/>
              <a:buChar char="l"/>
            </a:pPr>
            <a:r>
              <a:rPr lang="en-US" altLang="zh-CN" sz="2600" b="1" dirty="0">
                <a:solidFill>
                  <a:srgbClr val="C00000"/>
                </a:solidFill>
                <a:ea typeface="宋体" pitchFamily="2" charset="-122"/>
                <a:cs typeface="Times New Roman" pitchFamily="18" charset="0"/>
              </a:rPr>
              <a:t>static  void  sleep(long </a:t>
            </a:r>
            <a:r>
              <a:rPr lang="en-US" altLang="zh-CN" sz="2600" b="1" dirty="0" err="1">
                <a:solidFill>
                  <a:srgbClr val="C00000"/>
                </a:solidFill>
                <a:ea typeface="宋体" pitchFamily="2" charset="-122"/>
                <a:cs typeface="Times New Roman" pitchFamily="18" charset="0"/>
              </a:rPr>
              <a:t>millis</a:t>
            </a:r>
            <a:r>
              <a:rPr lang="en-US" altLang="zh-CN" sz="2600" b="1" dirty="0">
                <a:solidFill>
                  <a:srgbClr val="C00000"/>
                </a:solidFill>
                <a:ea typeface="宋体" pitchFamily="2" charset="-122"/>
                <a:cs typeface="Times New Roman" pitchFamily="18" charset="0"/>
              </a:rPr>
              <a:t>)</a:t>
            </a:r>
            <a:r>
              <a:rPr lang="zh-CN" altLang="en-US" sz="2600" b="1" dirty="0">
                <a:solidFill>
                  <a:srgbClr val="C00000"/>
                </a:solidFill>
                <a:ea typeface="宋体" pitchFamily="2" charset="-122"/>
                <a:cs typeface="Times New Roman" pitchFamily="18" charset="0"/>
              </a:rPr>
              <a:t>：</a:t>
            </a:r>
            <a:r>
              <a:rPr lang="en-US" altLang="zh-CN" sz="2600" dirty="0">
                <a:ea typeface="宋体" pitchFamily="2" charset="-122"/>
                <a:cs typeface="Times New Roman" pitchFamily="18" charset="0"/>
              </a:rPr>
              <a:t>(</a:t>
            </a:r>
            <a:r>
              <a:rPr lang="zh-CN" altLang="en-US" sz="2600" dirty="0">
                <a:ea typeface="宋体" pitchFamily="2" charset="-122"/>
                <a:cs typeface="Times New Roman" pitchFamily="18" charset="0"/>
              </a:rPr>
              <a:t>指定时间</a:t>
            </a:r>
            <a:r>
              <a:rPr lang="en-US" altLang="zh-CN" sz="2600" dirty="0">
                <a:ea typeface="宋体" pitchFamily="2" charset="-122"/>
                <a:cs typeface="Times New Roman" pitchFamily="18" charset="0"/>
              </a:rPr>
              <a:t>:</a:t>
            </a:r>
            <a:r>
              <a:rPr lang="zh-CN" altLang="en-US" sz="2600" dirty="0">
                <a:ea typeface="宋体" pitchFamily="2" charset="-122"/>
                <a:cs typeface="Times New Roman" pitchFamily="18" charset="0"/>
              </a:rPr>
              <a:t>毫秒</a:t>
            </a:r>
            <a:r>
              <a:rPr lang="en-US" altLang="zh-CN" sz="2600" dirty="0">
                <a:ea typeface="宋体" pitchFamily="2" charset="-122"/>
                <a:cs typeface="Times New Roman" pitchFamily="18" charset="0"/>
              </a:rPr>
              <a:t>)</a:t>
            </a:r>
          </a:p>
          <a:p>
            <a:pPr lvl="1">
              <a:buFont typeface="Wingdings" pitchFamily="2" charset="2"/>
              <a:buChar char="Ø"/>
            </a:pPr>
            <a:r>
              <a:rPr lang="zh-CN" altLang="en-US" dirty="0">
                <a:ea typeface="宋体" pitchFamily="2" charset="-122"/>
                <a:cs typeface="Times New Roman" pitchFamily="18" charset="0"/>
              </a:rPr>
              <a:t>令当前活动线程在指定时间段内放弃对</a:t>
            </a:r>
            <a:r>
              <a:rPr lang="en-US" altLang="zh-CN" dirty="0">
                <a:ea typeface="宋体" pitchFamily="2" charset="-122"/>
                <a:cs typeface="Times New Roman" pitchFamily="18" charset="0"/>
              </a:rPr>
              <a:t>CPU</a:t>
            </a:r>
            <a:r>
              <a:rPr lang="zh-CN" altLang="en-US" dirty="0">
                <a:ea typeface="宋体" pitchFamily="2" charset="-122"/>
                <a:cs typeface="Times New Roman" pitchFamily="18" charset="0"/>
              </a:rPr>
              <a:t>控制</a:t>
            </a:r>
            <a:r>
              <a:rPr lang="en-US" altLang="zh-CN" dirty="0">
                <a:ea typeface="宋体" pitchFamily="2" charset="-122"/>
                <a:cs typeface="Times New Roman" pitchFamily="18" charset="0"/>
              </a:rPr>
              <a:t>,</a:t>
            </a:r>
            <a:r>
              <a:rPr lang="zh-CN" altLang="en-US" dirty="0">
                <a:ea typeface="宋体" pitchFamily="2" charset="-122"/>
                <a:cs typeface="Times New Roman" pitchFamily="18" charset="0"/>
              </a:rPr>
              <a:t>使其他线程有机会被执行</a:t>
            </a:r>
            <a:r>
              <a:rPr lang="en-US" altLang="zh-CN" dirty="0">
                <a:ea typeface="宋体" pitchFamily="2" charset="-122"/>
                <a:cs typeface="Times New Roman" pitchFamily="18" charset="0"/>
              </a:rPr>
              <a:t>,</a:t>
            </a:r>
            <a:r>
              <a:rPr lang="zh-CN" altLang="en-US" dirty="0">
                <a:ea typeface="宋体" pitchFamily="2" charset="-122"/>
                <a:cs typeface="Times New Roman" pitchFamily="18" charset="0"/>
              </a:rPr>
              <a:t>时间到后重排队。</a:t>
            </a:r>
            <a:endParaRPr lang="en-US" altLang="zh-CN" dirty="0">
              <a:ea typeface="宋体" pitchFamily="2" charset="-122"/>
              <a:cs typeface="Times New Roman" pitchFamily="18" charset="0"/>
            </a:endParaRPr>
          </a:p>
          <a:p>
            <a:pPr lvl="1">
              <a:buFont typeface="Wingdings" pitchFamily="2" charset="2"/>
              <a:buChar char="Ø"/>
            </a:pPr>
            <a:r>
              <a:rPr lang="zh-CN" altLang="en-US" dirty="0">
                <a:ea typeface="宋体" pitchFamily="2" charset="-122"/>
                <a:cs typeface="Times New Roman" pitchFamily="18" charset="0"/>
              </a:rPr>
              <a:t>抛出</a:t>
            </a:r>
            <a:r>
              <a:rPr lang="en-US" altLang="zh-CN" dirty="0" err="1">
                <a:ea typeface="宋体" pitchFamily="2" charset="-122"/>
                <a:cs typeface="Times New Roman" pitchFamily="18" charset="0"/>
              </a:rPr>
              <a:t>InterruptedException</a:t>
            </a:r>
            <a:r>
              <a:rPr lang="zh-CN" altLang="en-US" dirty="0">
                <a:ea typeface="宋体" pitchFamily="2" charset="-122"/>
                <a:cs typeface="Times New Roman" pitchFamily="18" charset="0"/>
              </a:rPr>
              <a:t>异常</a:t>
            </a:r>
            <a:endParaRPr lang="zh-CN" altLang="en-US" sz="2400" dirty="0">
              <a:ea typeface="宋体" pitchFamily="2" charset="-122"/>
              <a:cs typeface="Times New Roman" pitchFamily="18" charset="0"/>
            </a:endParaRPr>
          </a:p>
          <a:p>
            <a:pPr>
              <a:lnSpc>
                <a:spcPct val="110000"/>
              </a:lnSpc>
              <a:buFont typeface="Wingdings" pitchFamily="2" charset="2"/>
              <a:buChar char="l"/>
            </a:pPr>
            <a:r>
              <a:rPr lang="en-US" altLang="zh-CN" sz="2600" b="1" dirty="0">
                <a:ea typeface="宋体" pitchFamily="2" charset="-122"/>
                <a:cs typeface="Times New Roman" pitchFamily="18" charset="0"/>
              </a:rPr>
              <a:t>stop(): </a:t>
            </a:r>
            <a:r>
              <a:rPr lang="zh-CN" altLang="en-US" sz="2400" dirty="0">
                <a:ea typeface="宋体" pitchFamily="2" charset="-122"/>
                <a:cs typeface="Times New Roman" pitchFamily="18" charset="0"/>
              </a:rPr>
              <a:t>强制线程生命期结束</a:t>
            </a:r>
            <a:endParaRPr lang="en-US" altLang="zh-CN" sz="2400" b="1" dirty="0">
              <a:solidFill>
                <a:srgbClr val="C00000"/>
              </a:solidFill>
              <a:ea typeface="宋体" pitchFamily="2" charset="-122"/>
              <a:cs typeface="Times New Roman" pitchFamily="18" charset="0"/>
            </a:endParaRPr>
          </a:p>
          <a:p>
            <a:pPr>
              <a:lnSpc>
                <a:spcPct val="110000"/>
              </a:lnSpc>
              <a:buFont typeface="Wingdings" pitchFamily="2" charset="2"/>
              <a:buChar char="l"/>
            </a:pPr>
            <a:r>
              <a:rPr lang="en-US" altLang="zh-CN" sz="2600" b="1" dirty="0" err="1">
                <a:ea typeface="宋体" pitchFamily="2" charset="-122"/>
                <a:cs typeface="Times New Roman" pitchFamily="18" charset="0"/>
              </a:rPr>
              <a:t>boolean</a:t>
            </a:r>
            <a:r>
              <a:rPr lang="en-US" altLang="zh-CN" sz="2600" b="1" dirty="0">
                <a:ea typeface="宋体" pitchFamily="2" charset="-122"/>
                <a:cs typeface="Times New Roman" pitchFamily="18" charset="0"/>
              </a:rPr>
              <a:t> </a:t>
            </a:r>
            <a:r>
              <a:rPr lang="en-US" altLang="zh-CN" sz="2600" b="1" dirty="0" err="1">
                <a:ea typeface="宋体" pitchFamily="2" charset="-122"/>
                <a:cs typeface="Times New Roman" pitchFamily="18" charset="0"/>
              </a:rPr>
              <a:t>isAlive</a:t>
            </a:r>
            <a:r>
              <a:rPr lang="en-US" altLang="zh-CN" sz="2600" b="1" dirty="0">
                <a:ea typeface="宋体" pitchFamily="2" charset="-122"/>
                <a:cs typeface="Times New Roman" pitchFamily="18" charset="0"/>
              </a:rPr>
              <a:t>()</a:t>
            </a:r>
            <a:r>
              <a:rPr lang="zh-CN" altLang="en-US" sz="2600" b="1" dirty="0">
                <a:ea typeface="宋体" pitchFamily="2" charset="-122"/>
                <a:cs typeface="Times New Roman" pitchFamily="18" charset="0"/>
              </a:rPr>
              <a:t>：</a:t>
            </a:r>
            <a:r>
              <a:rPr lang="zh-CN" altLang="en-US" sz="2400" dirty="0">
                <a:ea typeface="宋体" pitchFamily="2" charset="-122"/>
                <a:cs typeface="Times New Roman" pitchFamily="18" charset="0"/>
              </a:rPr>
              <a:t>返回</a:t>
            </a:r>
            <a:r>
              <a:rPr lang="en-US" altLang="zh-CN" sz="2400" dirty="0" err="1">
                <a:ea typeface="宋体" pitchFamily="2" charset="-122"/>
                <a:cs typeface="Times New Roman" pitchFamily="18" charset="0"/>
              </a:rPr>
              <a:t>boolean</a:t>
            </a:r>
            <a:r>
              <a:rPr lang="zh-CN" altLang="en-US" sz="2400" dirty="0">
                <a:ea typeface="宋体" pitchFamily="2" charset="-122"/>
                <a:cs typeface="Times New Roman" pitchFamily="18" charset="0"/>
              </a:rPr>
              <a:t>，判断线程是否还活着</a:t>
            </a:r>
          </a:p>
        </p:txBody>
      </p:sp>
    </p:spTree>
    <p:extLst>
      <p:ext uri="{BB962C8B-B14F-4D97-AF65-F5344CB8AC3E}">
        <p14:creationId xmlns:p14="http://schemas.microsoft.com/office/powerpoint/2010/main" val="1123906493"/>
      </p:ext>
    </p:extLst>
  </p:cSld>
  <p:clrMapOvr>
    <a:masterClrMapping/>
  </p:clrMapOvr>
  <p:transition spd="slow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543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543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3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543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543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3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543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543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3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543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543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3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543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543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3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543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543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3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543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543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3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543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543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30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5430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5430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30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5430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5430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30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5430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5430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4306" grpId="0" animBg="1" autoUpdateAnimBg="0"/>
      <p:bldP spid="354307" grpId="0" build="p" bldLvl="2" autoUpdateAnimBg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"/>
          <p:cNvSpPr txBox="1">
            <a:spLocks noChangeArrowheads="1"/>
          </p:cNvSpPr>
          <p:nvPr/>
        </p:nvSpPr>
        <p:spPr bwMode="auto">
          <a:xfrm>
            <a:off x="396626" y="692696"/>
            <a:ext cx="8351838" cy="5048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1400" dirty="0"/>
              <a:t>模拟火车站售票窗口，开启三个窗口售票，总票数为</a:t>
            </a:r>
            <a:r>
              <a:rPr lang="en-US" altLang="zh-CN" sz="1400" dirty="0"/>
              <a:t>100</a:t>
            </a:r>
            <a:r>
              <a:rPr lang="zh-CN" altLang="en-US" sz="1400" dirty="0"/>
              <a:t>张</a:t>
            </a:r>
            <a:endParaRPr lang="en-US" altLang="zh-CN" sz="1400" dirty="0"/>
          </a:p>
          <a:p>
            <a:r>
              <a:rPr lang="en-US" altLang="zh-CN" sz="1400" b="1" dirty="0"/>
              <a:t>class </a:t>
            </a:r>
            <a:r>
              <a:rPr lang="en-US" altLang="zh-CN" sz="1400" b="1" dirty="0" err="1"/>
              <a:t>ThreadWindowOne</a:t>
            </a:r>
            <a:r>
              <a:rPr lang="en-US" altLang="zh-CN" sz="1400" b="1" dirty="0"/>
              <a:t> extends Thread{</a:t>
            </a:r>
          </a:p>
          <a:p>
            <a:r>
              <a:rPr lang="en-US" altLang="zh-CN" sz="1400" b="1" dirty="0"/>
              <a:t>private static </a:t>
            </a:r>
            <a:r>
              <a:rPr lang="en-US" altLang="zh-CN" sz="1400" b="1" dirty="0" err="1"/>
              <a:t>int</a:t>
            </a:r>
            <a:r>
              <a:rPr lang="en-US" altLang="zh-CN" sz="1400" b="1" dirty="0"/>
              <a:t> </a:t>
            </a:r>
            <a:r>
              <a:rPr lang="en-US" altLang="zh-CN" sz="1400" b="1" i="1" dirty="0"/>
              <a:t>tickets=100;</a:t>
            </a:r>
          </a:p>
          <a:p>
            <a:r>
              <a:rPr lang="en-US" altLang="zh-CN" sz="1400" dirty="0"/>
              <a:t>@Override</a:t>
            </a:r>
          </a:p>
          <a:p>
            <a:pPr lvl="1"/>
            <a:r>
              <a:rPr lang="en-US" altLang="zh-CN" sz="1400" b="1" dirty="0"/>
              <a:t>public void run() {</a:t>
            </a:r>
          </a:p>
          <a:p>
            <a:pPr lvl="2"/>
            <a:r>
              <a:rPr lang="en-US" altLang="zh-CN" sz="1400" b="1" dirty="0"/>
              <a:t>while(true){</a:t>
            </a:r>
          </a:p>
          <a:p>
            <a:pPr lvl="3"/>
            <a:r>
              <a:rPr lang="en-US" altLang="zh-CN" sz="1400" b="1" dirty="0"/>
              <a:t>if (</a:t>
            </a:r>
            <a:r>
              <a:rPr lang="en-US" altLang="zh-CN" sz="1400" b="1" i="1" dirty="0"/>
              <a:t>tickets&gt;0) {</a:t>
            </a:r>
          </a:p>
          <a:p>
            <a:pPr lvl="3"/>
            <a:r>
              <a:rPr lang="en-US" altLang="zh-CN" sz="1400" dirty="0" err="1"/>
              <a:t>System.</a:t>
            </a:r>
            <a:r>
              <a:rPr lang="en-US" altLang="zh-CN" sz="1400" i="1" dirty="0" err="1"/>
              <a:t>out.println</a:t>
            </a:r>
            <a:r>
              <a:rPr lang="en-US" altLang="zh-CN" sz="1400" i="1" dirty="0"/>
              <a:t>(</a:t>
            </a:r>
            <a:r>
              <a:rPr lang="en-US" altLang="zh-CN" sz="1400" i="1" dirty="0" err="1"/>
              <a:t>Thread.currentThread</a:t>
            </a:r>
            <a:r>
              <a:rPr lang="en-US" altLang="zh-CN" sz="1400" i="1" dirty="0"/>
              <a:t>().</a:t>
            </a:r>
            <a:r>
              <a:rPr lang="en-US" altLang="zh-CN" sz="1400" i="1" dirty="0" err="1"/>
              <a:t>getName</a:t>
            </a:r>
            <a:r>
              <a:rPr lang="en-US" altLang="zh-CN" sz="1400" i="1" dirty="0"/>
              <a:t>()+"</a:t>
            </a:r>
            <a:r>
              <a:rPr lang="zh-CN" altLang="en-US" sz="1400" i="1" dirty="0"/>
              <a:t>正在售票</a:t>
            </a:r>
            <a:r>
              <a:rPr lang="en-US" altLang="zh-CN" sz="1400" i="1" dirty="0"/>
              <a:t>...</a:t>
            </a:r>
            <a:r>
              <a:rPr lang="zh-CN" altLang="en-US" sz="1400" i="1" dirty="0"/>
              <a:t>票号为：</a:t>
            </a:r>
            <a:r>
              <a:rPr lang="en-US" altLang="zh-CN" sz="1400" i="1" dirty="0"/>
              <a:t>"+tickets--);</a:t>
            </a:r>
          </a:p>
          <a:p>
            <a:pPr lvl="3"/>
            <a:r>
              <a:rPr lang="en-US" altLang="zh-CN" sz="1400" dirty="0"/>
              <a:t>}</a:t>
            </a:r>
          </a:p>
          <a:p>
            <a:pPr lvl="3"/>
            <a:r>
              <a:rPr lang="en-US" altLang="zh-CN" sz="1400" b="1" dirty="0"/>
              <a:t>else{</a:t>
            </a:r>
          </a:p>
          <a:p>
            <a:pPr lvl="3"/>
            <a:r>
              <a:rPr lang="en-US" altLang="zh-CN" sz="1400" b="1" dirty="0"/>
              <a:t>break;</a:t>
            </a:r>
          </a:p>
          <a:p>
            <a:pPr lvl="3"/>
            <a:r>
              <a:rPr lang="en-US" altLang="zh-CN" sz="1400" dirty="0"/>
              <a:t>}</a:t>
            </a:r>
          </a:p>
          <a:p>
            <a:pPr lvl="2"/>
            <a:r>
              <a:rPr lang="en-US" altLang="zh-CN" sz="1400" dirty="0"/>
              <a:t>}</a:t>
            </a:r>
          </a:p>
          <a:p>
            <a:pPr lvl="1"/>
            <a:r>
              <a:rPr lang="en-US" altLang="zh-CN" sz="1400" dirty="0"/>
              <a:t>}</a:t>
            </a:r>
          </a:p>
          <a:p>
            <a:r>
              <a:rPr lang="en-US" altLang="zh-CN" sz="1400" dirty="0"/>
              <a:t>}</a:t>
            </a:r>
          </a:p>
          <a:p>
            <a:r>
              <a:rPr lang="en-US" altLang="zh-CN" sz="1400" b="1" dirty="0"/>
              <a:t>public static void main(String[] </a:t>
            </a:r>
            <a:r>
              <a:rPr lang="en-US" altLang="zh-CN" sz="1400" b="1" dirty="0" err="1"/>
              <a:t>args</a:t>
            </a:r>
            <a:r>
              <a:rPr lang="en-US" altLang="zh-CN" sz="1400" b="1" dirty="0"/>
              <a:t>) {</a:t>
            </a:r>
          </a:p>
          <a:p>
            <a:pPr lvl="1"/>
            <a:r>
              <a:rPr lang="en-US" altLang="zh-CN" sz="1400" dirty="0" err="1"/>
              <a:t>ThreadWindowOne</a:t>
            </a:r>
            <a:r>
              <a:rPr lang="en-US" altLang="zh-CN" sz="1400" dirty="0"/>
              <a:t> one=</a:t>
            </a:r>
            <a:r>
              <a:rPr lang="en-US" altLang="zh-CN" sz="1400" b="1" dirty="0"/>
              <a:t>new </a:t>
            </a:r>
            <a:r>
              <a:rPr lang="en-US" altLang="zh-CN" sz="1400" b="1" dirty="0" err="1"/>
              <a:t>ThreadWindowOne</a:t>
            </a:r>
            <a:r>
              <a:rPr lang="en-US" altLang="zh-CN" sz="1400" b="1" dirty="0"/>
              <a:t>();</a:t>
            </a:r>
          </a:p>
          <a:p>
            <a:pPr lvl="1"/>
            <a:r>
              <a:rPr lang="en-US" altLang="zh-CN" sz="1400" dirty="0" err="1"/>
              <a:t>ThreadWindowOne</a:t>
            </a:r>
            <a:r>
              <a:rPr lang="en-US" altLang="zh-CN" sz="1400" dirty="0"/>
              <a:t> two=</a:t>
            </a:r>
            <a:r>
              <a:rPr lang="en-US" altLang="zh-CN" sz="1400" b="1" dirty="0"/>
              <a:t>new </a:t>
            </a:r>
            <a:r>
              <a:rPr lang="en-US" altLang="zh-CN" sz="1400" b="1" dirty="0" err="1"/>
              <a:t>ThreadWindowOne</a:t>
            </a:r>
            <a:r>
              <a:rPr lang="en-US" altLang="zh-CN" sz="1400" b="1" dirty="0"/>
              <a:t>();</a:t>
            </a:r>
          </a:p>
          <a:p>
            <a:pPr lvl="1"/>
            <a:r>
              <a:rPr lang="en-US" altLang="zh-CN" sz="1400" dirty="0" err="1"/>
              <a:t>ThreadWindowOne</a:t>
            </a:r>
            <a:r>
              <a:rPr lang="en-US" altLang="zh-CN" sz="1400" dirty="0"/>
              <a:t> three=</a:t>
            </a:r>
            <a:r>
              <a:rPr lang="en-US" altLang="zh-CN" sz="1400" b="1" dirty="0"/>
              <a:t>new </a:t>
            </a:r>
            <a:r>
              <a:rPr lang="en-US" altLang="zh-CN" sz="1400" b="1" dirty="0" err="1"/>
              <a:t>ThreadWindowOne</a:t>
            </a:r>
            <a:r>
              <a:rPr lang="en-US" altLang="zh-CN" sz="1400" b="1" dirty="0"/>
              <a:t>();</a:t>
            </a:r>
          </a:p>
          <a:p>
            <a:pPr lvl="1"/>
            <a:r>
              <a:rPr lang="en-US" altLang="zh-CN" sz="1400" dirty="0" err="1"/>
              <a:t>one.start</a:t>
            </a:r>
            <a:r>
              <a:rPr lang="en-US" altLang="zh-CN" sz="1400" dirty="0"/>
              <a:t>();</a:t>
            </a:r>
          </a:p>
          <a:p>
            <a:pPr lvl="1"/>
            <a:r>
              <a:rPr lang="en-US" altLang="zh-CN" sz="1400" dirty="0" err="1"/>
              <a:t>two.start</a:t>
            </a:r>
            <a:r>
              <a:rPr lang="en-US" altLang="zh-CN" sz="1400" dirty="0"/>
              <a:t>();</a:t>
            </a:r>
          </a:p>
          <a:p>
            <a:pPr lvl="1"/>
            <a:r>
              <a:rPr lang="en-US" altLang="zh-CN" sz="1400" dirty="0" err="1"/>
              <a:t>three.start</a:t>
            </a:r>
            <a:r>
              <a:rPr lang="en-US" altLang="zh-CN" sz="1400" dirty="0"/>
              <a:t>();</a:t>
            </a:r>
          </a:p>
          <a:p>
            <a:r>
              <a:rPr lang="en-US" altLang="zh-CN" sz="1400" dirty="0"/>
              <a:t>}</a:t>
            </a:r>
            <a:endParaRPr lang="zh-CN" altLang="en-US" sz="1400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779912" y="188640"/>
            <a:ext cx="5040560" cy="576065"/>
          </a:xfrm>
        </p:spPr>
        <p:txBody>
          <a:bodyPr>
            <a:normAutofit fontScale="90000"/>
          </a:bodyPr>
          <a:lstStyle/>
          <a:p>
            <a:r>
              <a:rPr lang="zh-CN" altLang="en-US" b="1" dirty="0"/>
              <a:t>实现方式二：实现</a:t>
            </a:r>
            <a:r>
              <a:rPr lang="en-US" altLang="zh-CN" b="1" dirty="0" err="1"/>
              <a:t>Runnable</a:t>
            </a:r>
            <a:r>
              <a:rPr lang="zh-CN" altLang="en-US" b="1" dirty="0"/>
              <a:t>接口</a:t>
            </a:r>
          </a:p>
        </p:txBody>
      </p:sp>
      <p:sp>
        <p:nvSpPr>
          <p:cNvPr id="3" name="TextBox 1"/>
          <p:cNvSpPr txBox="1">
            <a:spLocks noChangeArrowheads="1"/>
          </p:cNvSpPr>
          <p:nvPr/>
        </p:nvSpPr>
        <p:spPr bwMode="auto">
          <a:xfrm>
            <a:off x="395288" y="764704"/>
            <a:ext cx="8424862" cy="57861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CN" sz="1600" b="1" dirty="0"/>
              <a:t>public class </a:t>
            </a:r>
            <a:r>
              <a:rPr lang="en-US" altLang="zh-CN" sz="1600" b="1" dirty="0" err="1"/>
              <a:t>WindowDemo</a:t>
            </a:r>
            <a:r>
              <a:rPr lang="en-US" altLang="zh-CN" sz="1600" b="1" dirty="0"/>
              <a:t>  {</a:t>
            </a:r>
          </a:p>
          <a:p>
            <a:pPr lvl="1"/>
            <a:r>
              <a:rPr lang="en-US" altLang="zh-CN" sz="1600" b="1" dirty="0"/>
              <a:t>public static void main(String[] </a:t>
            </a:r>
            <a:r>
              <a:rPr lang="en-US" altLang="zh-CN" sz="1600" b="1" dirty="0" err="1"/>
              <a:t>args</a:t>
            </a:r>
            <a:r>
              <a:rPr lang="en-US" altLang="zh-CN" sz="1600" b="1" dirty="0"/>
              <a:t>) {</a:t>
            </a:r>
          </a:p>
          <a:p>
            <a:pPr lvl="2"/>
            <a:r>
              <a:rPr lang="en-US" altLang="zh-CN" sz="1600" dirty="0"/>
              <a:t>Window </a:t>
            </a:r>
            <a:r>
              <a:rPr lang="en-US" altLang="zh-CN" sz="1600" dirty="0" err="1"/>
              <a:t>window</a:t>
            </a:r>
            <a:r>
              <a:rPr lang="en-US" altLang="zh-CN" sz="1600" dirty="0"/>
              <a:t>=</a:t>
            </a:r>
            <a:r>
              <a:rPr lang="en-US" altLang="zh-CN" sz="1600" b="1" dirty="0"/>
              <a:t>new Window();</a:t>
            </a:r>
          </a:p>
          <a:p>
            <a:pPr lvl="2"/>
            <a:r>
              <a:rPr lang="en-US" altLang="zh-CN" sz="1600" dirty="0"/>
              <a:t>//</a:t>
            </a:r>
            <a:r>
              <a:rPr lang="zh-CN" altLang="en-US" sz="1600" dirty="0"/>
              <a:t>要想启动一个多线程，必须调用</a:t>
            </a:r>
            <a:r>
              <a:rPr lang="en-US" altLang="zh-CN" sz="1600" dirty="0"/>
              <a:t>start()</a:t>
            </a:r>
            <a:r>
              <a:rPr lang="zh-CN" altLang="en-US" sz="1600" dirty="0"/>
              <a:t>方法：</a:t>
            </a:r>
          </a:p>
          <a:p>
            <a:pPr lvl="2"/>
            <a:r>
              <a:rPr lang="en-US" altLang="zh-CN" sz="1600" dirty="0"/>
              <a:t>Thread one=</a:t>
            </a:r>
            <a:r>
              <a:rPr lang="en-US" altLang="zh-CN" sz="1600" b="1" dirty="0"/>
              <a:t>new Thread(window);</a:t>
            </a:r>
          </a:p>
          <a:p>
            <a:pPr lvl="2"/>
            <a:r>
              <a:rPr lang="en-US" altLang="zh-CN" sz="1600" dirty="0" err="1"/>
              <a:t>one.start</a:t>
            </a:r>
            <a:r>
              <a:rPr lang="en-US" altLang="zh-CN" sz="1600" dirty="0"/>
              <a:t>();//</a:t>
            </a:r>
            <a:r>
              <a:rPr lang="zh-CN" altLang="en-US" sz="1600" dirty="0"/>
              <a:t>启动线程，执行</a:t>
            </a:r>
            <a:r>
              <a:rPr lang="en-US" altLang="zh-CN" sz="1600" dirty="0"/>
              <a:t>Thread</a:t>
            </a:r>
            <a:r>
              <a:rPr lang="zh-CN" altLang="en-US" sz="1600" dirty="0"/>
              <a:t>对象生成时构造器形参的对象</a:t>
            </a:r>
            <a:r>
              <a:rPr lang="en-US" altLang="zh-CN" sz="1600" dirty="0"/>
              <a:t>run() </a:t>
            </a:r>
            <a:r>
              <a:rPr lang="zh-CN" altLang="en-US" sz="1600" dirty="0"/>
              <a:t>方法</a:t>
            </a:r>
          </a:p>
          <a:p>
            <a:pPr lvl="2"/>
            <a:endParaRPr lang="zh-CN" altLang="en-US" sz="1600" dirty="0"/>
          </a:p>
          <a:p>
            <a:pPr lvl="2"/>
            <a:r>
              <a:rPr lang="en-US" altLang="zh-CN" sz="1600" dirty="0"/>
              <a:t>//</a:t>
            </a:r>
            <a:r>
              <a:rPr lang="zh-CN" altLang="en-US" sz="1600" dirty="0"/>
              <a:t>再创建一个线程</a:t>
            </a:r>
          </a:p>
          <a:p>
            <a:pPr lvl="2"/>
            <a:r>
              <a:rPr lang="en-US" altLang="zh-CN" sz="1600" dirty="0"/>
              <a:t>Thread two=</a:t>
            </a:r>
            <a:r>
              <a:rPr lang="en-US" altLang="zh-CN" sz="1600" b="1" dirty="0"/>
              <a:t>new Thread(window);</a:t>
            </a:r>
          </a:p>
          <a:p>
            <a:pPr lvl="2"/>
            <a:r>
              <a:rPr lang="en-US" altLang="zh-CN" sz="1600" dirty="0" err="1"/>
              <a:t>two.start</a:t>
            </a:r>
            <a:r>
              <a:rPr lang="en-US" altLang="zh-CN" sz="1600" dirty="0"/>
              <a:t>();</a:t>
            </a:r>
          </a:p>
          <a:p>
            <a:pPr lvl="1"/>
            <a:r>
              <a:rPr lang="en-US" altLang="zh-CN" sz="1600" dirty="0"/>
              <a:t>}</a:t>
            </a:r>
          </a:p>
          <a:p>
            <a:r>
              <a:rPr lang="en-US" altLang="zh-CN" sz="1600" dirty="0"/>
              <a:t>}</a:t>
            </a:r>
          </a:p>
          <a:p>
            <a:r>
              <a:rPr lang="en-US" altLang="zh-CN" sz="1600" dirty="0"/>
              <a:t>//</a:t>
            </a:r>
            <a:r>
              <a:rPr lang="zh-CN" altLang="en-US" sz="1600" dirty="0"/>
              <a:t>多线程实现方法二：</a:t>
            </a:r>
          </a:p>
          <a:p>
            <a:r>
              <a:rPr lang="en-US" altLang="zh-CN" sz="1600" b="1" dirty="0"/>
              <a:t>class Window implements </a:t>
            </a:r>
            <a:r>
              <a:rPr lang="en-US" altLang="zh-CN" sz="1600" b="1" dirty="0" err="1"/>
              <a:t>Runnable</a:t>
            </a:r>
            <a:r>
              <a:rPr lang="en-US" altLang="zh-CN" sz="1600" b="1" dirty="0"/>
              <a:t> {</a:t>
            </a:r>
          </a:p>
          <a:p>
            <a:pPr lvl="1"/>
            <a:r>
              <a:rPr lang="en-US" altLang="zh-CN" sz="1600" dirty="0"/>
              <a:t>@Override</a:t>
            </a:r>
          </a:p>
          <a:p>
            <a:pPr lvl="1"/>
            <a:r>
              <a:rPr lang="en-US" altLang="zh-CN" sz="1600" b="1" dirty="0"/>
              <a:t>public void run() {</a:t>
            </a:r>
          </a:p>
          <a:p>
            <a:pPr lvl="2"/>
            <a:r>
              <a:rPr lang="nn-NO" altLang="zh-CN" sz="1600" b="1" dirty="0"/>
              <a:t>for (int i = 1; i &lt;= 100; i++) {</a:t>
            </a:r>
          </a:p>
          <a:p>
            <a:pPr lvl="3"/>
            <a:r>
              <a:rPr lang="en-US" altLang="zh-CN" sz="1600" b="1" dirty="0"/>
              <a:t>if (i%2==0) {</a:t>
            </a:r>
          </a:p>
          <a:p>
            <a:pPr lvl="3"/>
            <a:r>
              <a:rPr lang="en-US" altLang="zh-CN" sz="1600" dirty="0"/>
              <a:t>	</a:t>
            </a:r>
            <a:r>
              <a:rPr lang="en-US" altLang="zh-CN" sz="1600" dirty="0" err="1"/>
              <a:t>System.</a:t>
            </a:r>
            <a:r>
              <a:rPr lang="en-US" altLang="zh-CN" sz="1600" i="1" dirty="0" err="1"/>
              <a:t>out.println</a:t>
            </a:r>
            <a:r>
              <a:rPr lang="en-US" altLang="zh-CN" sz="1600" i="1" dirty="0"/>
              <a:t>(</a:t>
            </a:r>
            <a:r>
              <a:rPr lang="en-US" altLang="zh-CN" sz="1600" i="1" dirty="0" err="1"/>
              <a:t>Thread.currentThread</a:t>
            </a:r>
            <a:r>
              <a:rPr lang="en-US" altLang="zh-CN" sz="1600" i="1" dirty="0"/>
              <a:t>().</a:t>
            </a:r>
            <a:r>
              <a:rPr lang="en-US" altLang="zh-CN" sz="1600" i="1" dirty="0" err="1"/>
              <a:t>getName</a:t>
            </a:r>
            <a:r>
              <a:rPr lang="en-US" altLang="zh-CN" sz="1600" i="1" dirty="0"/>
              <a:t>()+":"+</a:t>
            </a:r>
            <a:r>
              <a:rPr lang="en-US" altLang="zh-CN" sz="1600" i="1" dirty="0" err="1"/>
              <a:t>i</a:t>
            </a:r>
            <a:r>
              <a:rPr lang="en-US" altLang="zh-CN" sz="1600" i="1" dirty="0"/>
              <a:t>);</a:t>
            </a:r>
          </a:p>
          <a:p>
            <a:pPr lvl="3"/>
            <a:r>
              <a:rPr lang="en-US" altLang="zh-CN" sz="1600" dirty="0"/>
              <a:t>}</a:t>
            </a:r>
          </a:p>
          <a:p>
            <a:pPr lvl="2"/>
            <a:r>
              <a:rPr lang="en-US" altLang="zh-CN" sz="1600" dirty="0"/>
              <a:t>}</a:t>
            </a:r>
          </a:p>
          <a:p>
            <a:pPr lvl="1"/>
            <a:r>
              <a:rPr lang="en-US" altLang="zh-CN" sz="1600" dirty="0"/>
              <a:t>}</a:t>
            </a:r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"/>
          <p:cNvSpPr txBox="1">
            <a:spLocks noChangeArrowheads="1"/>
          </p:cNvSpPr>
          <p:nvPr/>
        </p:nvSpPr>
        <p:spPr bwMode="auto">
          <a:xfrm>
            <a:off x="250700" y="548680"/>
            <a:ext cx="8713788" cy="6124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1400" b="1" dirty="0"/>
              <a:t>public class </a:t>
            </a:r>
            <a:r>
              <a:rPr lang="en-US" altLang="zh-CN" sz="1400" b="1" dirty="0" err="1"/>
              <a:t>Thread_TWO</a:t>
            </a:r>
            <a:r>
              <a:rPr lang="en-US" altLang="zh-CN" sz="1400" b="1" dirty="0"/>
              <a:t> {</a:t>
            </a:r>
            <a:endParaRPr lang="zh-CN" altLang="en-US" sz="1400" dirty="0"/>
          </a:p>
          <a:p>
            <a:pPr lvl="1"/>
            <a:r>
              <a:rPr lang="en-US" altLang="zh-CN" sz="1400" b="1" dirty="0"/>
              <a:t>public static void main(String[] </a:t>
            </a:r>
            <a:r>
              <a:rPr lang="en-US" altLang="zh-CN" sz="1400" b="1" dirty="0" err="1"/>
              <a:t>args</a:t>
            </a:r>
            <a:r>
              <a:rPr lang="en-US" altLang="zh-CN" sz="1400" b="1" dirty="0"/>
              <a:t>) {</a:t>
            </a:r>
          </a:p>
          <a:p>
            <a:pPr lvl="2"/>
            <a:r>
              <a:rPr lang="en-US" altLang="zh-CN" sz="1400" dirty="0" err="1"/>
              <a:t>ThreadWindow</a:t>
            </a:r>
            <a:r>
              <a:rPr lang="en-US" altLang="zh-CN" sz="1400" dirty="0"/>
              <a:t> </a:t>
            </a:r>
            <a:r>
              <a:rPr lang="en-US" altLang="zh-CN" sz="1400" dirty="0" err="1"/>
              <a:t>tw</a:t>
            </a:r>
            <a:r>
              <a:rPr lang="en-US" altLang="zh-CN" sz="1400" dirty="0"/>
              <a:t>=</a:t>
            </a:r>
            <a:r>
              <a:rPr lang="en-US" altLang="zh-CN" sz="1400" b="1" dirty="0"/>
              <a:t>new </a:t>
            </a:r>
            <a:r>
              <a:rPr lang="en-US" altLang="zh-CN" sz="1400" b="1" dirty="0" err="1"/>
              <a:t>ThreadWindow</a:t>
            </a:r>
            <a:r>
              <a:rPr lang="en-US" altLang="zh-CN" sz="1400" b="1" dirty="0"/>
              <a:t>();</a:t>
            </a:r>
          </a:p>
          <a:p>
            <a:pPr lvl="2"/>
            <a:r>
              <a:rPr lang="en-US" altLang="zh-CN" sz="1400" dirty="0"/>
              <a:t>Thread one=</a:t>
            </a:r>
            <a:r>
              <a:rPr lang="en-US" altLang="zh-CN" sz="1400" b="1" dirty="0"/>
              <a:t>new Thread(</a:t>
            </a:r>
            <a:r>
              <a:rPr lang="en-US" altLang="zh-CN" sz="1400" b="1" dirty="0" err="1"/>
              <a:t>tw</a:t>
            </a:r>
            <a:r>
              <a:rPr lang="en-US" altLang="zh-CN" sz="1400" b="1" dirty="0"/>
              <a:t>);</a:t>
            </a:r>
          </a:p>
          <a:p>
            <a:pPr lvl="2"/>
            <a:r>
              <a:rPr lang="en-US" altLang="zh-CN" sz="1400" dirty="0"/>
              <a:t>Thread two=</a:t>
            </a:r>
            <a:r>
              <a:rPr lang="en-US" altLang="zh-CN" sz="1400" b="1" dirty="0"/>
              <a:t>new Thread(</a:t>
            </a:r>
            <a:r>
              <a:rPr lang="en-US" altLang="zh-CN" sz="1400" b="1" dirty="0" err="1"/>
              <a:t>tw</a:t>
            </a:r>
            <a:r>
              <a:rPr lang="en-US" altLang="zh-CN" sz="1400" b="1" dirty="0"/>
              <a:t>);</a:t>
            </a:r>
          </a:p>
          <a:p>
            <a:pPr lvl="2"/>
            <a:r>
              <a:rPr lang="en-US" altLang="zh-CN" sz="1400" dirty="0"/>
              <a:t>Thread three=</a:t>
            </a:r>
            <a:r>
              <a:rPr lang="en-US" altLang="zh-CN" sz="1400" b="1" dirty="0"/>
              <a:t>new Thread(</a:t>
            </a:r>
            <a:r>
              <a:rPr lang="en-US" altLang="zh-CN" sz="1400" b="1" dirty="0" err="1"/>
              <a:t>tw</a:t>
            </a:r>
            <a:r>
              <a:rPr lang="en-US" altLang="zh-CN" sz="1400" b="1" dirty="0"/>
              <a:t>);</a:t>
            </a:r>
          </a:p>
          <a:p>
            <a:pPr lvl="2"/>
            <a:r>
              <a:rPr lang="en-US" altLang="zh-CN" sz="1400" dirty="0" err="1"/>
              <a:t>one.start</a:t>
            </a:r>
            <a:r>
              <a:rPr lang="en-US" altLang="zh-CN" sz="1400" dirty="0"/>
              <a:t>();</a:t>
            </a:r>
          </a:p>
          <a:p>
            <a:pPr lvl="2"/>
            <a:r>
              <a:rPr lang="en-US" altLang="zh-CN" sz="1400" dirty="0" err="1"/>
              <a:t>two.start</a:t>
            </a:r>
            <a:r>
              <a:rPr lang="en-US" altLang="zh-CN" sz="1400" dirty="0"/>
              <a:t>();</a:t>
            </a:r>
          </a:p>
          <a:p>
            <a:pPr lvl="2"/>
            <a:r>
              <a:rPr lang="en-US" altLang="zh-CN" sz="1400" dirty="0" err="1"/>
              <a:t>three.start</a:t>
            </a:r>
            <a:r>
              <a:rPr lang="en-US" altLang="zh-CN" sz="1400" dirty="0"/>
              <a:t>();</a:t>
            </a:r>
          </a:p>
          <a:p>
            <a:pPr lvl="1"/>
            <a:r>
              <a:rPr lang="en-US" altLang="zh-CN" sz="1400" dirty="0"/>
              <a:t>}</a:t>
            </a:r>
          </a:p>
          <a:p>
            <a:r>
              <a:rPr lang="en-US" altLang="zh-CN" sz="1400" dirty="0"/>
              <a:t>}</a:t>
            </a:r>
            <a:endParaRPr lang="zh-CN" altLang="en-US" sz="1400" dirty="0"/>
          </a:p>
          <a:p>
            <a:r>
              <a:rPr lang="en-US" altLang="zh-CN" sz="1400" b="1" dirty="0"/>
              <a:t>class </a:t>
            </a:r>
            <a:r>
              <a:rPr lang="en-US" altLang="zh-CN" sz="1400" b="1" dirty="0" err="1"/>
              <a:t>ThreadWindow</a:t>
            </a:r>
            <a:r>
              <a:rPr lang="en-US" altLang="zh-CN" sz="1400" b="1" dirty="0"/>
              <a:t> implements </a:t>
            </a:r>
            <a:r>
              <a:rPr lang="en-US" altLang="zh-CN" sz="1400" b="1" dirty="0" err="1"/>
              <a:t>Runnable</a:t>
            </a:r>
            <a:r>
              <a:rPr lang="en-US" altLang="zh-CN" sz="1400" b="1" dirty="0"/>
              <a:t>{</a:t>
            </a:r>
          </a:p>
          <a:p>
            <a:pPr lvl="1"/>
            <a:r>
              <a:rPr lang="en-US" altLang="zh-CN" sz="1400" b="1" dirty="0" err="1"/>
              <a:t>int</a:t>
            </a:r>
            <a:r>
              <a:rPr lang="en-US" altLang="zh-CN" sz="1400" b="1" dirty="0"/>
              <a:t> tickets=100;</a:t>
            </a:r>
          </a:p>
          <a:p>
            <a:pPr lvl="1"/>
            <a:r>
              <a:rPr lang="en-US" altLang="zh-CN" sz="1400" b="1" dirty="0" err="1"/>
              <a:t>int</a:t>
            </a:r>
            <a:r>
              <a:rPr lang="en-US" altLang="zh-CN" sz="1400" b="1" dirty="0"/>
              <a:t> </a:t>
            </a:r>
            <a:r>
              <a:rPr lang="en-US" altLang="zh-CN" sz="1400" b="1" dirty="0" err="1"/>
              <a:t>i</a:t>
            </a:r>
            <a:r>
              <a:rPr lang="en-US" altLang="zh-CN" sz="1400" b="1" dirty="0"/>
              <a:t>=1;</a:t>
            </a:r>
          </a:p>
          <a:p>
            <a:pPr lvl="1"/>
            <a:r>
              <a:rPr lang="en-US" altLang="zh-CN" sz="1400" dirty="0"/>
              <a:t>@Override</a:t>
            </a:r>
          </a:p>
          <a:p>
            <a:pPr lvl="1"/>
            <a:r>
              <a:rPr lang="en-US" altLang="zh-CN" sz="1400" b="1" dirty="0"/>
              <a:t>public void run() {</a:t>
            </a:r>
          </a:p>
          <a:p>
            <a:pPr lvl="2"/>
            <a:r>
              <a:rPr lang="en-US" altLang="zh-CN" sz="1400" b="1" dirty="0"/>
              <a:t>while(true){</a:t>
            </a:r>
          </a:p>
          <a:p>
            <a:pPr lvl="3"/>
            <a:r>
              <a:rPr lang="en-US" altLang="zh-CN" sz="1400" b="1" dirty="0"/>
              <a:t>if (tickets&gt;0) {</a:t>
            </a:r>
          </a:p>
          <a:p>
            <a:pPr lvl="3"/>
            <a:r>
              <a:rPr lang="en-US" altLang="zh-CN" sz="1400" dirty="0"/>
              <a:t>	</a:t>
            </a:r>
            <a:r>
              <a:rPr lang="en-US" altLang="zh-CN" sz="1400" dirty="0" err="1"/>
              <a:t>System.</a:t>
            </a:r>
            <a:r>
              <a:rPr lang="en-US" altLang="zh-CN" sz="1400" i="1" dirty="0" err="1"/>
              <a:t>out.println</a:t>
            </a:r>
            <a:r>
              <a:rPr lang="en-US" altLang="zh-CN" sz="1400" i="1" dirty="0"/>
              <a:t>(</a:t>
            </a:r>
            <a:r>
              <a:rPr lang="en-US" altLang="zh-CN" sz="1400" i="1" dirty="0" err="1"/>
              <a:t>i+":"+Thread.currentThread</a:t>
            </a:r>
            <a:r>
              <a:rPr lang="en-US" altLang="zh-CN" sz="1400" i="1" dirty="0"/>
              <a:t>().</a:t>
            </a:r>
            <a:r>
              <a:rPr lang="en-US" altLang="zh-CN" sz="1400" i="1" dirty="0" err="1"/>
              <a:t>getName</a:t>
            </a:r>
            <a:r>
              <a:rPr lang="en-US" altLang="zh-CN" sz="1400" i="1" dirty="0"/>
              <a:t>()+"</a:t>
            </a:r>
            <a:r>
              <a:rPr lang="zh-CN" altLang="en-US" sz="1400" i="1" dirty="0"/>
              <a:t>正在售票</a:t>
            </a:r>
            <a:r>
              <a:rPr lang="en-US" altLang="zh-CN" sz="1400" i="1" dirty="0"/>
              <a:t>...</a:t>
            </a:r>
            <a:r>
              <a:rPr lang="zh-CN" altLang="en-US" sz="1400" i="1" dirty="0"/>
              <a:t>票号为：</a:t>
            </a:r>
            <a:r>
              <a:rPr lang="en-US" altLang="zh-CN" sz="1400" i="1" dirty="0"/>
              <a:t>"+</a:t>
            </a:r>
          </a:p>
          <a:p>
            <a:pPr lvl="3"/>
            <a:r>
              <a:rPr lang="en-US" altLang="zh-CN" sz="1400" i="1" dirty="0"/>
              <a:t>tickets--);</a:t>
            </a:r>
          </a:p>
          <a:p>
            <a:pPr lvl="3"/>
            <a:r>
              <a:rPr lang="en-US" altLang="zh-CN" sz="1400" dirty="0"/>
              <a:t>}</a:t>
            </a:r>
          </a:p>
          <a:p>
            <a:pPr lvl="3"/>
            <a:r>
              <a:rPr lang="en-US" altLang="zh-CN" sz="1400" b="1" dirty="0"/>
              <a:t>else{</a:t>
            </a:r>
          </a:p>
          <a:p>
            <a:pPr lvl="3"/>
            <a:r>
              <a:rPr lang="en-US" altLang="zh-CN" sz="1400" b="1" dirty="0"/>
              <a:t>	break;</a:t>
            </a:r>
          </a:p>
          <a:p>
            <a:pPr lvl="3"/>
            <a:r>
              <a:rPr lang="en-US" altLang="zh-CN" sz="1400" dirty="0"/>
              <a:t>}</a:t>
            </a:r>
          </a:p>
          <a:p>
            <a:pPr lvl="2"/>
            <a:r>
              <a:rPr lang="en-US" altLang="zh-CN" sz="1400" dirty="0"/>
              <a:t>	</a:t>
            </a:r>
            <a:r>
              <a:rPr lang="en-US" altLang="zh-CN" sz="1400" dirty="0" err="1"/>
              <a:t>i</a:t>
            </a:r>
            <a:r>
              <a:rPr lang="en-US" altLang="zh-CN" sz="1400" dirty="0"/>
              <a:t>++;</a:t>
            </a:r>
          </a:p>
          <a:p>
            <a:pPr lvl="2"/>
            <a:r>
              <a:rPr lang="en-US" altLang="zh-CN" sz="1400" dirty="0"/>
              <a:t>}</a:t>
            </a:r>
          </a:p>
          <a:p>
            <a:pPr lvl="1"/>
            <a:r>
              <a:rPr lang="en-US" altLang="zh-CN" sz="1400" dirty="0"/>
              <a:t>}</a:t>
            </a:r>
          </a:p>
          <a:p>
            <a:r>
              <a:rPr lang="en-US" altLang="zh-CN" sz="1400" dirty="0"/>
              <a:t>}</a:t>
            </a:r>
            <a:endParaRPr lang="zh-CN" altLang="en-US" sz="1400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"/>
          <p:cNvSpPr txBox="1">
            <a:spLocks noChangeArrowheads="1"/>
          </p:cNvSpPr>
          <p:nvPr/>
        </p:nvSpPr>
        <p:spPr bwMode="auto">
          <a:xfrm>
            <a:off x="612403" y="764704"/>
            <a:ext cx="7920037" cy="2862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dirty="0"/>
              <a:t>/**</a:t>
            </a:r>
          </a:p>
          <a:p>
            <a:r>
              <a:rPr lang="zh-CN" altLang="en-US" dirty="0"/>
              <a:t> * 对比一下多线程实现方式</a:t>
            </a:r>
          </a:p>
          <a:p>
            <a:r>
              <a:rPr lang="zh-CN" altLang="en-US" dirty="0"/>
              <a:t> * 继承的方式    </a:t>
            </a:r>
            <a:r>
              <a:rPr lang="en-US" altLang="zh-CN" u="sng" dirty="0" err="1"/>
              <a:t>vs</a:t>
            </a:r>
            <a:r>
              <a:rPr lang="en-US" altLang="zh-CN" u="sng" dirty="0"/>
              <a:t>      </a:t>
            </a:r>
            <a:r>
              <a:rPr lang="zh-CN" altLang="en-US" u="sng" dirty="0"/>
              <a:t>实现接口的方式</a:t>
            </a:r>
          </a:p>
          <a:p>
            <a:r>
              <a:rPr lang="zh-CN" altLang="en-US" dirty="0"/>
              <a:t> * </a:t>
            </a:r>
            <a:r>
              <a:rPr lang="en-US" altLang="zh-CN" dirty="0"/>
              <a:t>1.</a:t>
            </a:r>
            <a:r>
              <a:rPr lang="zh-CN" altLang="en-US" dirty="0"/>
              <a:t>联系：</a:t>
            </a:r>
            <a:r>
              <a:rPr lang="en-US" altLang="zh-CN" dirty="0"/>
              <a:t>public class Thread implements </a:t>
            </a:r>
            <a:r>
              <a:rPr lang="en-US" altLang="zh-CN" dirty="0" err="1"/>
              <a:t>Runnable</a:t>
            </a:r>
            <a:endParaRPr lang="en-US" altLang="zh-CN" dirty="0"/>
          </a:p>
          <a:p>
            <a:r>
              <a:rPr lang="zh-CN" altLang="en-US" dirty="0"/>
              <a:t> * </a:t>
            </a:r>
            <a:r>
              <a:rPr lang="en-US" altLang="zh-CN" dirty="0"/>
              <a:t>2.</a:t>
            </a:r>
            <a:r>
              <a:rPr lang="zh-CN" altLang="en-US" dirty="0"/>
              <a:t>那种方式更好一点？</a:t>
            </a:r>
          </a:p>
          <a:p>
            <a:r>
              <a:rPr lang="zh-CN" altLang="en-US" dirty="0"/>
              <a:t> *   ①、避免了</a:t>
            </a:r>
            <a:r>
              <a:rPr lang="en-US" altLang="zh-CN" dirty="0"/>
              <a:t>java</a:t>
            </a:r>
            <a:r>
              <a:rPr lang="zh-CN" altLang="en-US" dirty="0"/>
              <a:t>单继承的局限性</a:t>
            </a:r>
          </a:p>
          <a:p>
            <a:r>
              <a:rPr lang="zh-CN" altLang="en-US" dirty="0"/>
              <a:t> *   ②、如果多个线程要操作同一个资源（或者数据），更适合使用实现接口的方式</a:t>
            </a:r>
          </a:p>
          <a:p>
            <a:endParaRPr lang="zh-CN" altLang="en-US" dirty="0"/>
          </a:p>
          <a:p>
            <a:r>
              <a:rPr lang="zh-CN" altLang="en-US" dirty="0"/>
              <a:t> *</a:t>
            </a:r>
            <a:r>
              <a:rPr lang="en-US" altLang="zh-CN" dirty="0"/>
              <a:t>/</a:t>
            </a:r>
            <a:endParaRPr lang="zh-CN" altLang="en-US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580112" y="284512"/>
            <a:ext cx="3240360" cy="576065"/>
          </a:xfrm>
        </p:spPr>
        <p:txBody>
          <a:bodyPr>
            <a:normAutofit/>
          </a:bodyPr>
          <a:lstStyle/>
          <a:p>
            <a:r>
              <a:rPr lang="zh-CN" altLang="en-US" b="1" dirty="0"/>
              <a:t>使用多线程的优点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12101" y="764704"/>
            <a:ext cx="8280920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ea typeface="宋体" pitchFamily="2" charset="-122"/>
              </a:rPr>
              <a:t>背景：</a:t>
            </a:r>
            <a:r>
              <a:rPr lang="zh-CN" altLang="en-US" sz="2400" dirty="0">
                <a:ea typeface="宋体" pitchFamily="2" charset="-122"/>
              </a:rPr>
              <a:t>只使用单个线程完成多个任务（调用多个方法），肯定比用多个线程来完成用的时间更短，为何仍需多线程呢？</a:t>
            </a:r>
            <a:endParaRPr lang="en-US" altLang="zh-CN" sz="2400" dirty="0">
              <a:ea typeface="宋体" pitchFamily="2" charset="-122"/>
            </a:endParaRPr>
          </a:p>
          <a:p>
            <a:endParaRPr lang="en-US" altLang="zh-CN" sz="2800" dirty="0">
              <a:ea typeface="宋体" pitchFamily="2" charset="-122"/>
            </a:endParaRPr>
          </a:p>
          <a:p>
            <a:r>
              <a:rPr lang="zh-CN" altLang="en-US" sz="2800" dirty="0">
                <a:ea typeface="宋体" pitchFamily="2" charset="-122"/>
              </a:rPr>
              <a:t>多线程程序的优点：</a:t>
            </a:r>
            <a:endParaRPr lang="en-US" altLang="zh-CN" sz="2800" dirty="0">
              <a:ea typeface="宋体" pitchFamily="2" charset="-122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sz="2800" dirty="0">
                <a:ea typeface="宋体" pitchFamily="2" charset="-122"/>
              </a:rPr>
              <a:t>提高应用程序的响应。对图形化界面更有意义，可增强用户体验。</a:t>
            </a:r>
            <a:endParaRPr lang="en-US" altLang="zh-CN" sz="2800" dirty="0">
              <a:ea typeface="宋体" pitchFamily="2" charset="-122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sz="2800" dirty="0">
                <a:ea typeface="宋体" pitchFamily="2" charset="-122"/>
              </a:rPr>
              <a:t>提高计算机系统</a:t>
            </a:r>
            <a:r>
              <a:rPr lang="en-US" altLang="zh-CN" sz="2800" dirty="0">
                <a:ea typeface="宋体" pitchFamily="2" charset="-122"/>
              </a:rPr>
              <a:t>CPU</a:t>
            </a:r>
            <a:r>
              <a:rPr lang="zh-CN" altLang="en-US" sz="2800" dirty="0">
                <a:ea typeface="宋体" pitchFamily="2" charset="-122"/>
              </a:rPr>
              <a:t>的利用率</a:t>
            </a:r>
            <a:endParaRPr lang="en-US" altLang="zh-CN" sz="2800" dirty="0">
              <a:ea typeface="宋体" pitchFamily="2" charset="-122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sz="2800" dirty="0">
                <a:ea typeface="宋体" pitchFamily="2" charset="-122"/>
              </a:rPr>
              <a:t>改善程序结构。将既长又复杂的进程分为多个线程，独立运行，利于理解和修改</a:t>
            </a:r>
            <a:endParaRPr lang="en-US" altLang="zh-CN" sz="2800" dirty="0">
              <a:ea typeface="宋体" pitchFamily="2" charset="-122"/>
            </a:endParaRPr>
          </a:p>
          <a:p>
            <a:pPr marL="342900" indent="-342900">
              <a:buFont typeface="+mj-lt"/>
              <a:buAutoNum type="arabicPeriod"/>
            </a:pPr>
            <a:endParaRPr lang="en-US" altLang="zh-CN" sz="2800" dirty="0">
              <a:ea typeface="宋体" pitchFamily="2" charset="-122"/>
            </a:endParaRPr>
          </a:p>
          <a:p>
            <a:r>
              <a:rPr lang="zh-CN" altLang="en-US" sz="2800" dirty="0">
                <a:ea typeface="宋体" pitchFamily="2" charset="-122"/>
              </a:rPr>
              <a:t>见备注视图：</a:t>
            </a:r>
            <a:endParaRPr lang="en-US" altLang="zh-CN" sz="2800" dirty="0">
              <a:ea typeface="宋体" pitchFamily="2" charset="-122"/>
            </a:endParaRPr>
          </a:p>
        </p:txBody>
      </p:sp>
      <p:cxnSp>
        <p:nvCxnSpPr>
          <p:cNvPr id="5" name="直接箭头连接符 4"/>
          <p:cNvCxnSpPr/>
          <p:nvPr/>
        </p:nvCxnSpPr>
        <p:spPr>
          <a:xfrm>
            <a:off x="2411760" y="5373216"/>
            <a:ext cx="1152128" cy="1152128"/>
          </a:xfrm>
          <a:prstGeom prst="straightConnector1">
            <a:avLst/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597448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580112" y="260648"/>
            <a:ext cx="3240360" cy="576065"/>
          </a:xfrm>
        </p:spPr>
        <p:txBody>
          <a:bodyPr>
            <a:normAutofit/>
          </a:bodyPr>
          <a:lstStyle/>
          <a:p>
            <a:r>
              <a:rPr lang="zh-CN" altLang="en-US" b="1" dirty="0"/>
              <a:t>补充：线程的分类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23528" y="980728"/>
            <a:ext cx="849694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ea typeface="宋体" pitchFamily="2" charset="-122"/>
                <a:cs typeface="Times New Roman" pitchFamily="18" charset="0"/>
              </a:rPr>
              <a:t>Java</a:t>
            </a:r>
            <a:r>
              <a:rPr lang="zh-CN" altLang="en-US" sz="2800" dirty="0">
                <a:ea typeface="宋体" pitchFamily="2" charset="-122"/>
                <a:cs typeface="Times New Roman" pitchFamily="18" charset="0"/>
              </a:rPr>
              <a:t>中的线程分为两类：一种是</a:t>
            </a:r>
            <a:r>
              <a:rPr lang="zh-CN" altLang="en-US" sz="2800" b="1" dirty="0">
                <a:solidFill>
                  <a:srgbClr val="C00000"/>
                </a:solidFill>
                <a:ea typeface="宋体" pitchFamily="2" charset="-122"/>
                <a:cs typeface="Times New Roman" pitchFamily="18" charset="0"/>
              </a:rPr>
              <a:t>守护线程</a:t>
            </a:r>
            <a:r>
              <a:rPr lang="zh-CN" altLang="en-US" sz="2800" dirty="0">
                <a:ea typeface="宋体" pitchFamily="2" charset="-122"/>
                <a:cs typeface="Times New Roman" pitchFamily="18" charset="0"/>
              </a:rPr>
              <a:t>，一种是</a:t>
            </a:r>
            <a:r>
              <a:rPr lang="zh-CN" altLang="en-US" sz="2800" b="1" dirty="0">
                <a:solidFill>
                  <a:srgbClr val="C00000"/>
                </a:solidFill>
                <a:ea typeface="宋体" pitchFamily="2" charset="-122"/>
                <a:cs typeface="Times New Roman" pitchFamily="18" charset="0"/>
              </a:rPr>
              <a:t>用户线程</a:t>
            </a:r>
            <a:r>
              <a:rPr lang="zh-CN" altLang="en-US" sz="2800" dirty="0">
                <a:ea typeface="宋体" pitchFamily="2" charset="-122"/>
                <a:cs typeface="Times New Roman" pitchFamily="18" charset="0"/>
              </a:rPr>
              <a:t>。</a:t>
            </a:r>
            <a:endParaRPr lang="en-US" altLang="zh-CN" sz="2800" dirty="0">
              <a:ea typeface="宋体" pitchFamily="2" charset="-122"/>
              <a:cs typeface="Times New Roman" pitchFamily="18" charset="0"/>
            </a:endParaRPr>
          </a:p>
          <a:p>
            <a:pPr marL="457200" indent="-457200">
              <a:buClr>
                <a:srgbClr val="C00000"/>
              </a:buClr>
              <a:buFont typeface="Wingdings" pitchFamily="2" charset="2"/>
              <a:buChar char="l"/>
            </a:pPr>
            <a:r>
              <a:rPr lang="zh-CN" altLang="en-US" sz="2800" dirty="0">
                <a:ea typeface="宋体" pitchFamily="2" charset="-122"/>
                <a:cs typeface="Times New Roman" pitchFamily="18" charset="0"/>
              </a:rPr>
              <a:t>它们在几乎每个方面都是相同的，唯一的区别是判断</a:t>
            </a:r>
            <a:r>
              <a:rPr lang="en-US" altLang="zh-CN" sz="2800" dirty="0">
                <a:ea typeface="宋体" pitchFamily="2" charset="-122"/>
                <a:cs typeface="Times New Roman" pitchFamily="18" charset="0"/>
              </a:rPr>
              <a:t>JVM</a:t>
            </a:r>
            <a:r>
              <a:rPr lang="zh-CN" altLang="en-US" sz="2800" dirty="0">
                <a:ea typeface="宋体" pitchFamily="2" charset="-122"/>
                <a:cs typeface="Times New Roman" pitchFamily="18" charset="0"/>
              </a:rPr>
              <a:t>何时离开。</a:t>
            </a:r>
            <a:endParaRPr lang="en-US" altLang="zh-CN" sz="2800" dirty="0">
              <a:ea typeface="宋体" pitchFamily="2" charset="-122"/>
              <a:cs typeface="Times New Roman" pitchFamily="18" charset="0"/>
            </a:endParaRPr>
          </a:p>
          <a:p>
            <a:pPr marL="457200" indent="-457200">
              <a:buClr>
                <a:srgbClr val="C00000"/>
              </a:buClr>
              <a:buFont typeface="Wingdings" pitchFamily="2" charset="2"/>
              <a:buChar char="l"/>
            </a:pPr>
            <a:r>
              <a:rPr lang="zh-CN" altLang="en-US" sz="2800" dirty="0">
                <a:ea typeface="宋体" pitchFamily="2" charset="-122"/>
                <a:cs typeface="Times New Roman" pitchFamily="18" charset="0"/>
              </a:rPr>
              <a:t>守护线程是用来服务用户线程的，通过在</a:t>
            </a:r>
            <a:r>
              <a:rPr lang="en-US" altLang="zh-CN" sz="2800" dirty="0">
                <a:ea typeface="宋体" pitchFamily="2" charset="-122"/>
                <a:cs typeface="Times New Roman" pitchFamily="18" charset="0"/>
              </a:rPr>
              <a:t>start()</a:t>
            </a:r>
            <a:r>
              <a:rPr lang="zh-CN" altLang="en-US" sz="2800" dirty="0">
                <a:ea typeface="宋体" pitchFamily="2" charset="-122"/>
                <a:cs typeface="Times New Roman" pitchFamily="18" charset="0"/>
              </a:rPr>
              <a:t>方法前调用</a:t>
            </a:r>
            <a:r>
              <a:rPr lang="en-US" altLang="zh-CN" sz="2800" dirty="0" err="1">
                <a:ea typeface="宋体" pitchFamily="2" charset="-122"/>
                <a:cs typeface="Times New Roman" pitchFamily="18" charset="0"/>
              </a:rPr>
              <a:t>thread.setDaemon</a:t>
            </a:r>
            <a:r>
              <a:rPr lang="en-US" altLang="zh-CN" sz="2800" dirty="0">
                <a:ea typeface="宋体" pitchFamily="2" charset="-122"/>
                <a:cs typeface="Times New Roman" pitchFamily="18" charset="0"/>
              </a:rPr>
              <a:t>(true)</a:t>
            </a:r>
            <a:r>
              <a:rPr lang="zh-CN" altLang="en-US" sz="2800" dirty="0">
                <a:ea typeface="宋体" pitchFamily="2" charset="-122"/>
                <a:cs typeface="Times New Roman" pitchFamily="18" charset="0"/>
              </a:rPr>
              <a:t>可以把一个用户线程变成一个守护线程。</a:t>
            </a:r>
            <a:endParaRPr lang="en-US" altLang="zh-CN" sz="2800" dirty="0">
              <a:ea typeface="宋体" pitchFamily="2" charset="-122"/>
              <a:cs typeface="Times New Roman" pitchFamily="18" charset="0"/>
            </a:endParaRPr>
          </a:p>
          <a:p>
            <a:pPr marL="457200" indent="-457200">
              <a:buClr>
                <a:srgbClr val="C00000"/>
              </a:buClr>
              <a:buFont typeface="Wingdings" pitchFamily="2" charset="2"/>
              <a:buChar char="l"/>
            </a:pPr>
            <a:r>
              <a:rPr lang="en-US" altLang="zh-CN" sz="2800" dirty="0">
                <a:ea typeface="宋体" pitchFamily="2" charset="-122"/>
                <a:cs typeface="Times New Roman" pitchFamily="18" charset="0"/>
              </a:rPr>
              <a:t>Java</a:t>
            </a:r>
            <a:r>
              <a:rPr lang="zh-CN" altLang="en-US" sz="2800" dirty="0">
                <a:ea typeface="宋体" pitchFamily="2" charset="-122"/>
                <a:cs typeface="Times New Roman" pitchFamily="18" charset="0"/>
              </a:rPr>
              <a:t>垃圾回收就是一个典型的守护线程。</a:t>
            </a:r>
            <a:endParaRPr lang="en-US" altLang="zh-CN" sz="2800" dirty="0">
              <a:ea typeface="宋体" pitchFamily="2" charset="-122"/>
              <a:cs typeface="Times New Roman" pitchFamily="18" charset="0"/>
            </a:endParaRPr>
          </a:p>
          <a:p>
            <a:pPr marL="457200" indent="-457200">
              <a:buClr>
                <a:srgbClr val="C00000"/>
              </a:buClr>
              <a:buFont typeface="Wingdings" pitchFamily="2" charset="2"/>
              <a:buChar char="l"/>
            </a:pPr>
            <a:r>
              <a:rPr lang="zh-CN" altLang="en-US" sz="2800" dirty="0">
                <a:ea typeface="宋体" pitchFamily="2" charset="-122"/>
                <a:cs typeface="Times New Roman" pitchFamily="18" charset="0"/>
              </a:rPr>
              <a:t>若</a:t>
            </a:r>
            <a:r>
              <a:rPr lang="en-US" altLang="zh-CN" sz="2800" dirty="0">
                <a:ea typeface="宋体" pitchFamily="2" charset="-122"/>
                <a:cs typeface="Times New Roman" pitchFamily="18" charset="0"/>
              </a:rPr>
              <a:t>JVM</a:t>
            </a:r>
            <a:r>
              <a:rPr lang="zh-CN" altLang="en-US" sz="2800" dirty="0">
                <a:ea typeface="宋体" pitchFamily="2" charset="-122"/>
                <a:cs typeface="Times New Roman" pitchFamily="18" charset="0"/>
              </a:rPr>
              <a:t>中都是守护线程，当前</a:t>
            </a:r>
            <a:r>
              <a:rPr lang="en-US" altLang="zh-CN" sz="2800" dirty="0">
                <a:ea typeface="宋体" pitchFamily="2" charset="-122"/>
                <a:cs typeface="Times New Roman" pitchFamily="18" charset="0"/>
              </a:rPr>
              <a:t>JVM</a:t>
            </a:r>
            <a:r>
              <a:rPr lang="zh-CN" altLang="en-US" sz="2800" dirty="0">
                <a:ea typeface="宋体" pitchFamily="2" charset="-122"/>
                <a:cs typeface="Times New Roman" pitchFamily="18" charset="0"/>
              </a:rPr>
              <a:t>将退出。</a:t>
            </a:r>
          </a:p>
        </p:txBody>
      </p:sp>
    </p:spTree>
    <p:extLst>
      <p:ext uri="{BB962C8B-B14F-4D97-AF65-F5344CB8AC3E}">
        <p14:creationId xmlns:p14="http://schemas.microsoft.com/office/powerpoint/2010/main" val="244383728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01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220072" y="260648"/>
            <a:ext cx="3528392" cy="576065"/>
          </a:xfrm>
        </p:spPr>
        <p:txBody>
          <a:bodyPr>
            <a:normAutofit/>
          </a:bodyPr>
          <a:lstStyle/>
          <a:p>
            <a:r>
              <a:rPr lang="zh-CN" altLang="en-US" b="1" dirty="0">
                <a:cs typeface="Times New Roman" pitchFamily="18" charset="0"/>
              </a:rPr>
              <a:t>三、线程的生命周期</a:t>
            </a:r>
          </a:p>
        </p:txBody>
      </p:sp>
      <p:sp>
        <p:nvSpPr>
          <p:cNvPr id="34201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14188" y="1556792"/>
            <a:ext cx="8750300" cy="4543425"/>
          </a:xfrm>
        </p:spPr>
        <p:txBody>
          <a:bodyPr>
            <a:normAutofit fontScale="92500" lnSpcReduction="10000"/>
          </a:bodyPr>
          <a:lstStyle/>
          <a:p>
            <a:pPr algn="just">
              <a:lnSpc>
                <a:spcPct val="120000"/>
              </a:lnSpc>
              <a:buClr>
                <a:srgbClr val="C00000"/>
              </a:buClr>
              <a:buFont typeface="Wingdings" panose="05000000000000000000" pitchFamily="2" charset="2"/>
              <a:buChar char="l"/>
            </a:pPr>
            <a:r>
              <a:rPr lang="zh-CN" altLang="zh-CN" sz="2400" dirty="0">
                <a:ea typeface="宋体" pitchFamily="2" charset="-122"/>
                <a:cs typeface="Times New Roman" pitchFamily="18" charset="0"/>
              </a:rPr>
              <a:t>要想实现</a:t>
            </a:r>
            <a:r>
              <a:rPr lang="zh-CN" altLang="en-US" sz="2400" dirty="0">
                <a:ea typeface="宋体" pitchFamily="2" charset="-122"/>
                <a:cs typeface="Times New Roman" pitchFamily="18" charset="0"/>
              </a:rPr>
              <a:t>多</a:t>
            </a:r>
            <a:r>
              <a:rPr lang="zh-CN" altLang="zh-CN" sz="2400" dirty="0">
                <a:ea typeface="宋体" pitchFamily="2" charset="-122"/>
                <a:cs typeface="Times New Roman" pitchFamily="18" charset="0"/>
              </a:rPr>
              <a:t>线程，必须在主线程中创建新的线程对象。</a:t>
            </a:r>
            <a:r>
              <a:rPr lang="en-US" altLang="zh-CN" sz="2400" dirty="0">
                <a:ea typeface="宋体" pitchFamily="2" charset="-122"/>
                <a:cs typeface="Times New Roman" pitchFamily="18" charset="0"/>
              </a:rPr>
              <a:t>Java</a:t>
            </a:r>
            <a:r>
              <a:rPr lang="zh-CN" altLang="zh-CN" sz="2400" dirty="0">
                <a:ea typeface="宋体" pitchFamily="2" charset="-122"/>
                <a:cs typeface="Times New Roman" pitchFamily="18" charset="0"/>
              </a:rPr>
              <a:t>语言使用</a:t>
            </a:r>
            <a:r>
              <a:rPr lang="en-US" altLang="zh-CN" sz="2400" dirty="0">
                <a:ea typeface="宋体" pitchFamily="2" charset="-122"/>
                <a:cs typeface="Times New Roman" pitchFamily="18" charset="0"/>
              </a:rPr>
              <a:t>Thread</a:t>
            </a:r>
            <a:r>
              <a:rPr lang="zh-CN" altLang="zh-CN" sz="2400" dirty="0">
                <a:ea typeface="宋体" pitchFamily="2" charset="-122"/>
                <a:cs typeface="Times New Roman" pitchFamily="18" charset="0"/>
              </a:rPr>
              <a:t>类及其子类的对象来表示线程，在它的一个完整的生命周期中通常要经历如下的</a:t>
            </a:r>
            <a:r>
              <a:rPr lang="zh-CN" altLang="zh-CN" sz="2400" b="1" dirty="0">
                <a:ea typeface="宋体" pitchFamily="2" charset="-122"/>
                <a:cs typeface="Times New Roman" pitchFamily="18" charset="0"/>
              </a:rPr>
              <a:t>五种状态</a:t>
            </a:r>
            <a:r>
              <a:rPr lang="zh-CN" altLang="zh-CN" sz="2400" dirty="0">
                <a:ea typeface="宋体" pitchFamily="2" charset="-122"/>
                <a:cs typeface="Times New Roman" pitchFamily="18" charset="0"/>
              </a:rPr>
              <a:t>：</a:t>
            </a:r>
            <a:endParaRPr lang="zh-CN" altLang="en-US" sz="2400" dirty="0">
              <a:ea typeface="宋体" pitchFamily="2" charset="-122"/>
              <a:cs typeface="Times New Roman" pitchFamily="18" charset="0"/>
            </a:endParaRPr>
          </a:p>
          <a:p>
            <a:pPr lvl="1">
              <a:lnSpc>
                <a:spcPct val="120000"/>
              </a:lnSpc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zh-CN" altLang="en-US" sz="2000" b="1" dirty="0">
                <a:solidFill>
                  <a:srgbClr val="C00000"/>
                </a:solidFill>
                <a:ea typeface="宋体" pitchFamily="2" charset="-122"/>
                <a:cs typeface="Times New Roman" pitchFamily="18" charset="0"/>
              </a:rPr>
              <a:t>新建： </a:t>
            </a:r>
            <a:r>
              <a:rPr lang="zh-CN" altLang="en-US" sz="2000" dirty="0">
                <a:ea typeface="宋体" pitchFamily="2" charset="-122"/>
                <a:cs typeface="Times New Roman" pitchFamily="18" charset="0"/>
              </a:rPr>
              <a:t>当</a:t>
            </a:r>
            <a:r>
              <a:rPr lang="zh-CN" altLang="zh-CN" sz="2000" dirty="0">
                <a:ea typeface="宋体" pitchFamily="2" charset="-122"/>
                <a:cs typeface="Times New Roman" pitchFamily="18" charset="0"/>
              </a:rPr>
              <a:t>一个Thread类或其子类的对象被声明并创建时，新生的线程对象处于新建状态</a:t>
            </a:r>
          </a:p>
          <a:p>
            <a:pPr lvl="1">
              <a:lnSpc>
                <a:spcPct val="120000"/>
              </a:lnSpc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zh-CN" altLang="zh-CN" sz="2000" b="1" dirty="0">
                <a:solidFill>
                  <a:srgbClr val="C00000"/>
                </a:solidFill>
                <a:ea typeface="宋体" pitchFamily="2" charset="-122"/>
                <a:cs typeface="Times New Roman" pitchFamily="18" charset="0"/>
              </a:rPr>
              <a:t>就绪：</a:t>
            </a:r>
            <a:r>
              <a:rPr lang="zh-CN" altLang="zh-CN" sz="2000" dirty="0">
                <a:ea typeface="宋体" pitchFamily="2" charset="-122"/>
                <a:cs typeface="Times New Roman" pitchFamily="18" charset="0"/>
              </a:rPr>
              <a:t>处于</a:t>
            </a:r>
            <a:r>
              <a:rPr lang="zh-CN" altLang="en-US" sz="2000" dirty="0">
                <a:ea typeface="宋体" pitchFamily="2" charset="-122"/>
                <a:cs typeface="Times New Roman" pitchFamily="18" charset="0"/>
              </a:rPr>
              <a:t>新建</a:t>
            </a:r>
            <a:r>
              <a:rPr lang="zh-CN" altLang="zh-CN" sz="2000" dirty="0">
                <a:ea typeface="宋体" pitchFamily="2" charset="-122"/>
                <a:cs typeface="Times New Roman" pitchFamily="18" charset="0"/>
              </a:rPr>
              <a:t>状态的线程被</a:t>
            </a:r>
            <a:r>
              <a:rPr lang="en-US" altLang="zh-CN" sz="2000" dirty="0">
                <a:ea typeface="宋体" pitchFamily="2" charset="-122"/>
                <a:cs typeface="Times New Roman" pitchFamily="18" charset="0"/>
              </a:rPr>
              <a:t>start()</a:t>
            </a:r>
            <a:r>
              <a:rPr lang="zh-CN" altLang="zh-CN" sz="2000" dirty="0">
                <a:ea typeface="宋体" pitchFamily="2" charset="-122"/>
                <a:cs typeface="Times New Roman" pitchFamily="18" charset="0"/>
              </a:rPr>
              <a:t>后，将进入线程队列等待CPU时间片，此时它已具备了运行的条件</a:t>
            </a:r>
          </a:p>
          <a:p>
            <a:pPr lvl="1">
              <a:lnSpc>
                <a:spcPct val="120000"/>
              </a:lnSpc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zh-CN" altLang="zh-CN" sz="2000" b="1" dirty="0">
                <a:solidFill>
                  <a:srgbClr val="C00000"/>
                </a:solidFill>
                <a:ea typeface="宋体" pitchFamily="2" charset="-122"/>
                <a:cs typeface="Times New Roman" pitchFamily="18" charset="0"/>
              </a:rPr>
              <a:t>运行：</a:t>
            </a:r>
            <a:r>
              <a:rPr lang="zh-CN" altLang="zh-CN" sz="2000" dirty="0">
                <a:ea typeface="宋体" pitchFamily="2" charset="-122"/>
                <a:cs typeface="Times New Roman" pitchFamily="18" charset="0"/>
              </a:rPr>
              <a:t>当就绪的线程被调度并获得处理器资源时,便进入运行状态， run()方法定义了线程的操作和功能</a:t>
            </a:r>
          </a:p>
          <a:p>
            <a:pPr lvl="1">
              <a:lnSpc>
                <a:spcPct val="120000"/>
              </a:lnSpc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zh-CN" altLang="zh-CN" sz="2000" b="1" dirty="0">
                <a:solidFill>
                  <a:srgbClr val="C00000"/>
                </a:solidFill>
                <a:ea typeface="宋体" pitchFamily="2" charset="-122"/>
                <a:cs typeface="Times New Roman" pitchFamily="18" charset="0"/>
              </a:rPr>
              <a:t>阻塞：</a:t>
            </a:r>
            <a:r>
              <a:rPr lang="zh-CN" altLang="zh-CN" sz="2000" dirty="0">
                <a:ea typeface="宋体" pitchFamily="2" charset="-122"/>
                <a:cs typeface="Times New Roman" pitchFamily="18" charset="0"/>
              </a:rPr>
              <a:t>在某种特殊情况下，被人为挂起或执行输入输出操作时，让出</a:t>
            </a:r>
            <a:r>
              <a:rPr lang="en-US" altLang="zh-CN" sz="2000" dirty="0">
                <a:ea typeface="宋体" pitchFamily="2" charset="-122"/>
                <a:cs typeface="Times New Roman" pitchFamily="18" charset="0"/>
              </a:rPr>
              <a:t> </a:t>
            </a:r>
            <a:r>
              <a:rPr lang="zh-CN" altLang="zh-CN" sz="2000" dirty="0">
                <a:ea typeface="宋体" pitchFamily="2" charset="-122"/>
                <a:cs typeface="Times New Roman" pitchFamily="18" charset="0"/>
              </a:rPr>
              <a:t>CPU</a:t>
            </a:r>
            <a:r>
              <a:rPr lang="en-US" altLang="zh-CN" sz="2000" dirty="0">
                <a:ea typeface="宋体" pitchFamily="2" charset="-122"/>
                <a:cs typeface="Times New Roman" pitchFamily="18" charset="0"/>
              </a:rPr>
              <a:t> </a:t>
            </a:r>
            <a:r>
              <a:rPr lang="zh-CN" altLang="zh-CN" sz="2000" dirty="0">
                <a:ea typeface="宋体" pitchFamily="2" charset="-122"/>
                <a:cs typeface="Times New Roman" pitchFamily="18" charset="0"/>
              </a:rPr>
              <a:t>并临时中止自己的执行，进入阻塞状态</a:t>
            </a:r>
          </a:p>
          <a:p>
            <a:pPr lvl="1">
              <a:lnSpc>
                <a:spcPct val="120000"/>
              </a:lnSpc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zh-CN" altLang="zh-CN" sz="2000" b="1" dirty="0">
                <a:solidFill>
                  <a:srgbClr val="C00000"/>
                </a:solidFill>
                <a:ea typeface="宋体" pitchFamily="2" charset="-122"/>
                <a:cs typeface="Times New Roman" pitchFamily="18" charset="0"/>
              </a:rPr>
              <a:t>死亡：</a:t>
            </a:r>
            <a:r>
              <a:rPr lang="zh-CN" altLang="zh-CN" sz="2000" dirty="0">
                <a:ea typeface="宋体" pitchFamily="2" charset="-122"/>
                <a:cs typeface="Times New Roman" pitchFamily="18" charset="0"/>
              </a:rPr>
              <a:t>线程完成了它的全部工作或线程被提前强制性地中止  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67544" y="908720"/>
            <a:ext cx="69127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ea typeface="宋体" pitchFamily="2" charset="-122"/>
                <a:cs typeface="Times New Roman" pitchFamily="18" charset="0"/>
              </a:rPr>
              <a:t>JDK</a:t>
            </a:r>
            <a:r>
              <a:rPr lang="zh-CN" altLang="en-US" sz="2400" b="1" dirty="0">
                <a:ea typeface="宋体" pitchFamily="2" charset="-122"/>
                <a:cs typeface="Times New Roman" pitchFamily="18" charset="0"/>
              </a:rPr>
              <a:t>中用</a:t>
            </a:r>
            <a:r>
              <a:rPr lang="en-US" altLang="zh-CN" sz="2400" b="1" dirty="0" err="1">
                <a:ea typeface="宋体" pitchFamily="2" charset="-122"/>
                <a:cs typeface="Times New Roman" pitchFamily="18" charset="0"/>
              </a:rPr>
              <a:t>Thread.State</a:t>
            </a:r>
            <a:r>
              <a:rPr lang="zh-CN" altLang="en-US" sz="2400" b="1" dirty="0">
                <a:ea typeface="宋体" pitchFamily="2" charset="-122"/>
                <a:cs typeface="Times New Roman" pitchFamily="18" charset="0"/>
              </a:rPr>
              <a:t>枚举表示了线程的几种状态</a:t>
            </a:r>
          </a:p>
        </p:txBody>
      </p:sp>
    </p:spTree>
    <p:extLst>
      <p:ext uri="{BB962C8B-B14F-4D97-AF65-F5344CB8AC3E}">
        <p14:creationId xmlns:p14="http://schemas.microsoft.com/office/powerpoint/2010/main" val="38881717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560127-A727-430E-AC3A-0605B26A43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0112" y="23660"/>
            <a:ext cx="3308174" cy="954107"/>
          </a:xfrm>
        </p:spPr>
        <p:txBody>
          <a:bodyPr/>
          <a:lstStyle/>
          <a:p>
            <a:r>
              <a:rPr lang="zh-CN" altLang="en-US" dirty="0"/>
              <a:t>程序、进程、线程</a:t>
            </a:r>
          </a:p>
        </p:txBody>
      </p:sp>
      <p:pic>
        <p:nvPicPr>
          <p:cNvPr id="3" name="内容占位符 3">
            <a:extLst>
              <a:ext uri="{FF2B5EF4-FFF2-40B4-BE49-F238E27FC236}">
                <a16:creationId xmlns:a16="http://schemas.microsoft.com/office/drawing/2014/main" id="{5776A334-0051-4F68-A987-2CA5095783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7904" y="1718811"/>
            <a:ext cx="5267549" cy="3841151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01600">
            <a:solidFill>
              <a:srgbClr val="339933">
                <a:alpha val="96000"/>
              </a:srgbClr>
            </a:solidFill>
          </a:ln>
        </p:spPr>
      </p:pic>
      <p:pic>
        <p:nvPicPr>
          <p:cNvPr id="4" name="Picture 2" descr="https://timgsa.baidu.com/timg?image&amp;quality=80&amp;size=b9999_10000&amp;sec=1489397229284&amp;di=d2be8eeb505e58426e9d08c2053e1985&amp;imgtype=0&amp;src=http%3A%2F%2Fi2.sanwen.net%2Fdoc%2F1608%2F1643101139-1.jpg">
            <a:extLst>
              <a:ext uri="{FF2B5EF4-FFF2-40B4-BE49-F238E27FC236}">
                <a16:creationId xmlns:a16="http://schemas.microsoft.com/office/drawing/2014/main" id="{296D9B13-D2EB-4EBE-99AB-4A7AB3E497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79"/>
          <a:stretch/>
        </p:blipFill>
        <p:spPr bwMode="auto">
          <a:xfrm>
            <a:off x="179512" y="2420889"/>
            <a:ext cx="3238296" cy="2376264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01600">
            <a:solidFill>
              <a:srgbClr val="339933">
                <a:alpha val="96000"/>
              </a:srgbClr>
            </a:solidFill>
          </a:ln>
          <a:extLst/>
        </p:spPr>
      </p:pic>
      <p:sp>
        <p:nvSpPr>
          <p:cNvPr id="5" name="内容占位符 2">
            <a:extLst>
              <a:ext uri="{FF2B5EF4-FFF2-40B4-BE49-F238E27FC236}">
                <a16:creationId xmlns:a16="http://schemas.microsoft.com/office/drawing/2014/main" id="{F434C37C-99F1-4070-A3A1-8F9A3A2322EC}"/>
              </a:ext>
            </a:extLst>
          </p:cNvPr>
          <p:cNvSpPr txBox="1">
            <a:spLocks/>
          </p:cNvSpPr>
          <p:nvPr/>
        </p:nvSpPr>
        <p:spPr>
          <a:xfrm>
            <a:off x="186570" y="764704"/>
            <a:ext cx="8633902" cy="54822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30000"/>
              </a:lnSpc>
              <a:spcBef>
                <a:spcPts val="1800"/>
              </a:spcBef>
              <a:buClr>
                <a:srgbClr val="C00000"/>
              </a:buClr>
              <a:buFont typeface="Wingdings" pitchFamily="2" charset="2"/>
              <a:buChar char="l"/>
            </a:pPr>
            <a:r>
              <a:rPr lang="zh-CN" altLang="en-US" sz="2400" dirty="0">
                <a:latin typeface="+mn-lt"/>
                <a:ea typeface="宋体" pitchFamily="2" charset="-122"/>
                <a:cs typeface="Times New Roman" pitchFamily="18" charset="0"/>
              </a:rPr>
              <a:t>计算机操作系统的进化史：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4C299C4-8B7F-4850-AC9E-0308EF43DD5C}"/>
              </a:ext>
            </a:extLst>
          </p:cNvPr>
          <p:cNvSpPr/>
          <p:nvPr/>
        </p:nvSpPr>
        <p:spPr>
          <a:xfrm>
            <a:off x="4067944" y="2680138"/>
            <a:ext cx="4536468" cy="1617923"/>
          </a:xfrm>
          <a:prstGeom prst="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右箭头 9">
            <a:extLst>
              <a:ext uri="{FF2B5EF4-FFF2-40B4-BE49-F238E27FC236}">
                <a16:creationId xmlns:a16="http://schemas.microsoft.com/office/drawing/2014/main" id="{4096D70D-1157-4630-8C6D-2A4EA0F8A64E}"/>
              </a:ext>
            </a:extLst>
          </p:cNvPr>
          <p:cNvSpPr/>
          <p:nvPr/>
        </p:nvSpPr>
        <p:spPr>
          <a:xfrm>
            <a:off x="3276066" y="3429000"/>
            <a:ext cx="492335" cy="398506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Line 20">
            <a:extLst>
              <a:ext uri="{FF2B5EF4-FFF2-40B4-BE49-F238E27FC236}">
                <a16:creationId xmlns:a16="http://schemas.microsoft.com/office/drawing/2014/main" id="{AC0DFF5A-4B09-4D05-B271-532A2C20EA9A}"/>
              </a:ext>
            </a:extLst>
          </p:cNvPr>
          <p:cNvSpPr>
            <a:spLocks noChangeShapeType="1"/>
          </p:cNvSpPr>
          <p:nvPr/>
        </p:nvSpPr>
        <p:spPr bwMode="auto">
          <a:xfrm>
            <a:off x="971600" y="6209391"/>
            <a:ext cx="7957213" cy="0"/>
          </a:xfrm>
          <a:prstGeom prst="line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anchor="ctr"/>
          <a:lstStyle/>
          <a:p>
            <a:endParaRPr lang="zh-CN" altLang="en-US"/>
          </a:p>
        </p:txBody>
      </p:sp>
      <p:pic>
        <p:nvPicPr>
          <p:cNvPr id="9" name="Picture 2" descr="https://timgsa.baidu.com/timg?image&amp;quality=80&amp;size=b9999_10000&amp;sec=1487235961927&amp;di=f39707869bb74ce47792c83d6f8be8cb&amp;imgtype=0&amp;src=http%3A%2F%2Fm.qqzhi.com%2Fupload%2Fimg_2_3366878610D2079924936_23.jpg">
            <a:extLst>
              <a:ext uri="{FF2B5EF4-FFF2-40B4-BE49-F238E27FC236}">
                <a16:creationId xmlns:a16="http://schemas.microsoft.com/office/drawing/2014/main" id="{B9A70DB7-936C-4AD1-AC31-0ACFFB48A9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52" y="5805264"/>
            <a:ext cx="771232" cy="771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F1678979-D803-4BED-8EDF-D12FCBC417C5}"/>
              </a:ext>
            </a:extLst>
          </p:cNvPr>
          <p:cNvSpPr txBox="1"/>
          <p:nvPr/>
        </p:nvSpPr>
        <p:spPr>
          <a:xfrm>
            <a:off x="539552" y="4149080"/>
            <a:ext cx="2491018" cy="3715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早期：单用户，单任务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CBA9197-59A8-4D56-9F97-CB41FA355C98}"/>
              </a:ext>
            </a:extLst>
          </p:cNvPr>
          <p:cNvSpPr txBox="1"/>
          <p:nvPr/>
        </p:nvSpPr>
        <p:spPr>
          <a:xfrm>
            <a:off x="5076056" y="4335244"/>
            <a:ext cx="2491018" cy="3715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现代：多用户，多任务</a:t>
            </a:r>
          </a:p>
        </p:txBody>
      </p:sp>
    </p:spTree>
    <p:extLst>
      <p:ext uri="{BB962C8B-B14F-4D97-AF65-F5344CB8AC3E}">
        <p14:creationId xmlns:p14="http://schemas.microsoft.com/office/powerpoint/2010/main" val="179219335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67544" y="3573016"/>
            <a:ext cx="1152128" cy="576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新建</a:t>
            </a:r>
          </a:p>
        </p:txBody>
      </p:sp>
      <p:sp>
        <p:nvSpPr>
          <p:cNvPr id="5" name="矩形 4"/>
          <p:cNvSpPr/>
          <p:nvPr/>
        </p:nvSpPr>
        <p:spPr>
          <a:xfrm>
            <a:off x="2627784" y="3573016"/>
            <a:ext cx="1152128" cy="576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就绪</a:t>
            </a:r>
          </a:p>
        </p:txBody>
      </p:sp>
      <p:sp>
        <p:nvSpPr>
          <p:cNvPr id="6" name="矩形 5"/>
          <p:cNvSpPr/>
          <p:nvPr/>
        </p:nvSpPr>
        <p:spPr>
          <a:xfrm>
            <a:off x="5436096" y="3551540"/>
            <a:ext cx="1152128" cy="576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运行</a:t>
            </a:r>
          </a:p>
        </p:txBody>
      </p:sp>
      <p:sp>
        <p:nvSpPr>
          <p:cNvPr id="7" name="矩形 6"/>
          <p:cNvSpPr/>
          <p:nvPr/>
        </p:nvSpPr>
        <p:spPr>
          <a:xfrm>
            <a:off x="7668344" y="3541215"/>
            <a:ext cx="1152128" cy="576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死亡</a:t>
            </a:r>
          </a:p>
        </p:txBody>
      </p:sp>
      <p:sp>
        <p:nvSpPr>
          <p:cNvPr id="8" name="矩形 7"/>
          <p:cNvSpPr/>
          <p:nvPr/>
        </p:nvSpPr>
        <p:spPr>
          <a:xfrm>
            <a:off x="3923928" y="1340768"/>
            <a:ext cx="1152128" cy="576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阻塞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635896" y="5732543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u="sng" dirty="0"/>
              <a:t>线程的生命周期</a:t>
            </a:r>
          </a:p>
        </p:txBody>
      </p:sp>
      <p:cxnSp>
        <p:nvCxnSpPr>
          <p:cNvPr id="11" name="直接箭头连接符 10"/>
          <p:cNvCxnSpPr>
            <a:stCxn id="4" idx="3"/>
            <a:endCxn id="5" idx="1"/>
          </p:cNvCxnSpPr>
          <p:nvPr/>
        </p:nvCxnSpPr>
        <p:spPr>
          <a:xfrm>
            <a:off x="1619672" y="3861048"/>
            <a:ext cx="1008112" cy="0"/>
          </a:xfrm>
          <a:prstGeom prst="straightConnector1">
            <a:avLst/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691680" y="3366874"/>
            <a:ext cx="864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start()</a:t>
            </a:r>
            <a:endParaRPr lang="zh-CN" altLang="en-US" dirty="0"/>
          </a:p>
        </p:txBody>
      </p:sp>
      <p:cxnSp>
        <p:nvCxnSpPr>
          <p:cNvPr id="14" name="直接箭头连接符 13"/>
          <p:cNvCxnSpPr/>
          <p:nvPr/>
        </p:nvCxnSpPr>
        <p:spPr>
          <a:xfrm>
            <a:off x="3779912" y="3736206"/>
            <a:ext cx="1656184" cy="0"/>
          </a:xfrm>
          <a:prstGeom prst="straightConnector1">
            <a:avLst/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779912" y="3212976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获得</a:t>
            </a:r>
            <a:r>
              <a:rPr lang="en-US" altLang="zh-CN" dirty="0"/>
              <a:t>CPU</a:t>
            </a:r>
            <a:r>
              <a:rPr lang="zh-CN" altLang="en-US" dirty="0"/>
              <a:t>执行权</a:t>
            </a:r>
          </a:p>
        </p:txBody>
      </p:sp>
      <p:cxnSp>
        <p:nvCxnSpPr>
          <p:cNvPr id="17" name="直接箭头连接符 16"/>
          <p:cNvCxnSpPr/>
          <p:nvPr/>
        </p:nvCxnSpPr>
        <p:spPr>
          <a:xfrm flipH="1">
            <a:off x="3779912" y="4005064"/>
            <a:ext cx="1656184" cy="0"/>
          </a:xfrm>
          <a:prstGeom prst="straightConnector1">
            <a:avLst/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635896" y="4149080"/>
            <a:ext cx="20882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失去</a:t>
            </a:r>
            <a:r>
              <a:rPr lang="en-US" altLang="zh-CN" dirty="0"/>
              <a:t>CPU</a:t>
            </a:r>
            <a:r>
              <a:rPr lang="zh-CN" altLang="en-US" dirty="0"/>
              <a:t>执行权、</a:t>
            </a:r>
            <a:r>
              <a:rPr lang="en-US" altLang="zh-CN" dirty="0"/>
              <a:t>yield()</a:t>
            </a:r>
            <a:endParaRPr lang="zh-CN" altLang="en-US" dirty="0"/>
          </a:p>
        </p:txBody>
      </p:sp>
      <p:cxnSp>
        <p:nvCxnSpPr>
          <p:cNvPr id="20" name="直接箭头连接符 19"/>
          <p:cNvCxnSpPr>
            <a:stCxn id="6" idx="3"/>
            <a:endCxn id="7" idx="1"/>
          </p:cNvCxnSpPr>
          <p:nvPr/>
        </p:nvCxnSpPr>
        <p:spPr>
          <a:xfrm flipV="1">
            <a:off x="6588224" y="3829247"/>
            <a:ext cx="1080120" cy="10325"/>
          </a:xfrm>
          <a:prstGeom prst="straightConnector1">
            <a:avLst/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588224" y="4293096"/>
            <a:ext cx="24482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正常执行完</a:t>
            </a:r>
            <a:r>
              <a:rPr lang="en-US" altLang="zh-CN" dirty="0"/>
              <a:t>run()</a:t>
            </a:r>
          </a:p>
          <a:p>
            <a:r>
              <a:rPr lang="en-US" altLang="zh-CN" dirty="0"/>
              <a:t>Error/Exception</a:t>
            </a:r>
            <a:r>
              <a:rPr lang="zh-CN" altLang="en-US" dirty="0"/>
              <a:t>未处理</a:t>
            </a:r>
            <a:endParaRPr lang="en-US" altLang="zh-CN" dirty="0"/>
          </a:p>
          <a:p>
            <a:r>
              <a:rPr lang="en-US" altLang="zh-CN" dirty="0"/>
              <a:t>stop()</a:t>
            </a:r>
            <a:endParaRPr lang="zh-CN" altLang="en-US" dirty="0"/>
          </a:p>
        </p:txBody>
      </p:sp>
      <p:cxnSp>
        <p:nvCxnSpPr>
          <p:cNvPr id="23" name="曲线连接符 22"/>
          <p:cNvCxnSpPr>
            <a:stCxn id="6" idx="0"/>
            <a:endCxn id="8" idx="3"/>
          </p:cNvCxnSpPr>
          <p:nvPr/>
        </p:nvCxnSpPr>
        <p:spPr>
          <a:xfrm rot="16200000" flipV="1">
            <a:off x="4582738" y="2122118"/>
            <a:ext cx="1922740" cy="936104"/>
          </a:xfrm>
          <a:prstGeom prst="curvedConnector2">
            <a:avLst/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曲线连接符 24"/>
          <p:cNvCxnSpPr>
            <a:stCxn id="8" idx="1"/>
            <a:endCxn id="5" idx="0"/>
          </p:cNvCxnSpPr>
          <p:nvPr/>
        </p:nvCxnSpPr>
        <p:spPr>
          <a:xfrm rot="10800000" flipV="1">
            <a:off x="3203848" y="1628800"/>
            <a:ext cx="720080" cy="1944216"/>
          </a:xfrm>
          <a:prstGeom prst="curvedConnector2">
            <a:avLst/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5724128" y="1628800"/>
            <a:ext cx="15841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sleep()</a:t>
            </a:r>
          </a:p>
          <a:p>
            <a:r>
              <a:rPr lang="zh-CN" altLang="en-US" dirty="0"/>
              <a:t>等待同步锁</a:t>
            </a:r>
            <a:endParaRPr lang="en-US" altLang="zh-CN" dirty="0"/>
          </a:p>
          <a:p>
            <a:r>
              <a:rPr lang="en-US" altLang="zh-CN" dirty="0"/>
              <a:t>wait()/join()</a:t>
            </a:r>
          </a:p>
          <a:p>
            <a:r>
              <a:rPr lang="en-US" altLang="zh-CN" dirty="0"/>
              <a:t>suspend()</a:t>
            </a:r>
            <a:endParaRPr lang="zh-CN" alt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763688" y="1772815"/>
            <a:ext cx="20162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sleep()</a:t>
            </a:r>
            <a:r>
              <a:rPr lang="zh-CN" altLang="en-US" dirty="0"/>
              <a:t>时间到</a:t>
            </a:r>
            <a:endParaRPr lang="en-US" altLang="zh-CN" dirty="0"/>
          </a:p>
          <a:p>
            <a:r>
              <a:rPr lang="zh-CN" altLang="en-US" dirty="0"/>
              <a:t>获取同步锁</a:t>
            </a:r>
            <a:endParaRPr lang="en-US" altLang="zh-CN" dirty="0"/>
          </a:p>
          <a:p>
            <a:r>
              <a:rPr lang="en-US" altLang="zh-CN" dirty="0"/>
              <a:t>notify()/</a:t>
            </a:r>
            <a:r>
              <a:rPr lang="en-US" altLang="zh-CN" dirty="0" err="1"/>
              <a:t>notifyAll</a:t>
            </a:r>
            <a:r>
              <a:rPr lang="en-US" altLang="zh-CN" dirty="0"/>
              <a:t>()</a:t>
            </a:r>
          </a:p>
          <a:p>
            <a:r>
              <a:rPr lang="en-US" altLang="zh-CN" dirty="0"/>
              <a:t>resume()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8779159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圆角矩形 13"/>
          <p:cNvSpPr/>
          <p:nvPr/>
        </p:nvSpPr>
        <p:spPr>
          <a:xfrm>
            <a:off x="3995738" y="2132013"/>
            <a:ext cx="1008062" cy="576262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5" name="圆角矩形 14"/>
          <p:cNvSpPr/>
          <p:nvPr/>
        </p:nvSpPr>
        <p:spPr>
          <a:xfrm>
            <a:off x="682625" y="4221163"/>
            <a:ext cx="1008063" cy="576262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6" name="圆角矩形 15"/>
          <p:cNvSpPr/>
          <p:nvPr/>
        </p:nvSpPr>
        <p:spPr>
          <a:xfrm>
            <a:off x="2627313" y="4221163"/>
            <a:ext cx="1008062" cy="576262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7" name="圆角矩形 16"/>
          <p:cNvSpPr/>
          <p:nvPr/>
        </p:nvSpPr>
        <p:spPr>
          <a:xfrm>
            <a:off x="5508625" y="4221163"/>
            <a:ext cx="1008063" cy="576262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8" name="圆角矩形 17"/>
          <p:cNvSpPr/>
          <p:nvPr/>
        </p:nvSpPr>
        <p:spPr>
          <a:xfrm>
            <a:off x="7597775" y="4221163"/>
            <a:ext cx="1008063" cy="576262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2297" name="TextBox 18"/>
          <p:cNvSpPr txBox="1">
            <a:spLocks noChangeArrowheads="1"/>
          </p:cNvSpPr>
          <p:nvPr/>
        </p:nvSpPr>
        <p:spPr bwMode="auto">
          <a:xfrm>
            <a:off x="754063" y="4294188"/>
            <a:ext cx="936625" cy="430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zh-CN" altLang="en-US" sz="2200"/>
              <a:t>新  建</a:t>
            </a:r>
          </a:p>
        </p:txBody>
      </p:sp>
      <p:sp>
        <p:nvSpPr>
          <p:cNvPr id="12298" name="TextBox 19"/>
          <p:cNvSpPr txBox="1">
            <a:spLocks noChangeArrowheads="1"/>
          </p:cNvSpPr>
          <p:nvPr/>
        </p:nvSpPr>
        <p:spPr bwMode="auto">
          <a:xfrm>
            <a:off x="2698750" y="4294188"/>
            <a:ext cx="936625" cy="430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zh-CN" altLang="en-US" sz="2200"/>
              <a:t>就  绪</a:t>
            </a:r>
          </a:p>
        </p:txBody>
      </p:sp>
      <p:sp>
        <p:nvSpPr>
          <p:cNvPr id="12299" name="TextBox 20"/>
          <p:cNvSpPr txBox="1">
            <a:spLocks noChangeArrowheads="1"/>
          </p:cNvSpPr>
          <p:nvPr/>
        </p:nvSpPr>
        <p:spPr bwMode="auto">
          <a:xfrm>
            <a:off x="5580063" y="4294188"/>
            <a:ext cx="936625" cy="430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zh-CN" altLang="en-US" sz="2200"/>
              <a:t>运  行</a:t>
            </a:r>
          </a:p>
        </p:txBody>
      </p:sp>
      <p:sp>
        <p:nvSpPr>
          <p:cNvPr id="12300" name="TextBox 21"/>
          <p:cNvSpPr txBox="1">
            <a:spLocks noChangeArrowheads="1"/>
          </p:cNvSpPr>
          <p:nvPr/>
        </p:nvSpPr>
        <p:spPr bwMode="auto">
          <a:xfrm>
            <a:off x="7669213" y="4294188"/>
            <a:ext cx="936625" cy="430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zh-CN" altLang="en-US" sz="2200"/>
              <a:t>死  亡</a:t>
            </a:r>
          </a:p>
        </p:txBody>
      </p:sp>
      <p:sp>
        <p:nvSpPr>
          <p:cNvPr id="12301" name="TextBox 22"/>
          <p:cNvSpPr txBox="1">
            <a:spLocks noChangeArrowheads="1"/>
          </p:cNvSpPr>
          <p:nvPr/>
        </p:nvSpPr>
        <p:spPr bwMode="auto">
          <a:xfrm>
            <a:off x="4067175" y="2205038"/>
            <a:ext cx="936625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zh-CN" altLang="en-US" sz="2200"/>
              <a:t>阻  塞</a:t>
            </a:r>
          </a:p>
        </p:txBody>
      </p:sp>
      <p:cxnSp>
        <p:nvCxnSpPr>
          <p:cNvPr id="25" name="直接箭头连接符 24"/>
          <p:cNvCxnSpPr>
            <a:stCxn id="12297" idx="3"/>
            <a:endCxn id="16" idx="1"/>
          </p:cNvCxnSpPr>
          <p:nvPr/>
        </p:nvCxnSpPr>
        <p:spPr>
          <a:xfrm>
            <a:off x="1690688" y="4508500"/>
            <a:ext cx="936625" cy="1588"/>
          </a:xfrm>
          <a:prstGeom prst="straightConnector1">
            <a:avLst/>
          </a:prstGeom>
          <a:ln w="254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/>
          <p:cNvCxnSpPr/>
          <p:nvPr/>
        </p:nvCxnSpPr>
        <p:spPr>
          <a:xfrm>
            <a:off x="3635375" y="4364038"/>
            <a:ext cx="1873250" cy="1587"/>
          </a:xfrm>
          <a:prstGeom prst="straightConnector1">
            <a:avLst/>
          </a:prstGeom>
          <a:ln w="254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>
            <a:stCxn id="12299" idx="3"/>
            <a:endCxn id="18" idx="1"/>
          </p:cNvCxnSpPr>
          <p:nvPr/>
        </p:nvCxnSpPr>
        <p:spPr>
          <a:xfrm>
            <a:off x="6516688" y="4508500"/>
            <a:ext cx="1081087" cy="1588"/>
          </a:xfrm>
          <a:prstGeom prst="straightConnector1">
            <a:avLst/>
          </a:prstGeom>
          <a:ln w="254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/>
          <p:cNvCxnSpPr/>
          <p:nvPr/>
        </p:nvCxnSpPr>
        <p:spPr>
          <a:xfrm flipH="1" flipV="1">
            <a:off x="3635375" y="4581525"/>
            <a:ext cx="1873250" cy="0"/>
          </a:xfrm>
          <a:prstGeom prst="straightConnector1">
            <a:avLst/>
          </a:prstGeom>
          <a:ln w="254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形状 36"/>
          <p:cNvCxnSpPr/>
          <p:nvPr/>
        </p:nvCxnSpPr>
        <p:spPr>
          <a:xfrm rot="10800000" flipV="1">
            <a:off x="3130550" y="2420938"/>
            <a:ext cx="865188" cy="1800225"/>
          </a:xfrm>
          <a:prstGeom prst="curvedConnector2">
            <a:avLst/>
          </a:prstGeom>
          <a:ln w="254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形状 39"/>
          <p:cNvCxnSpPr>
            <a:stCxn id="17" idx="0"/>
            <a:endCxn id="12301" idx="3"/>
          </p:cNvCxnSpPr>
          <p:nvPr/>
        </p:nvCxnSpPr>
        <p:spPr>
          <a:xfrm rot="16200000" flipV="1">
            <a:off x="4608512" y="2816226"/>
            <a:ext cx="1800225" cy="1009650"/>
          </a:xfrm>
          <a:prstGeom prst="curvedConnector2">
            <a:avLst/>
          </a:prstGeom>
          <a:ln w="254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37" name="TextBox 40"/>
          <p:cNvSpPr txBox="1">
            <a:spLocks noChangeArrowheads="1"/>
          </p:cNvSpPr>
          <p:nvPr/>
        </p:nvSpPr>
        <p:spPr bwMode="auto">
          <a:xfrm>
            <a:off x="1690688" y="4076700"/>
            <a:ext cx="9366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en-US" altLang="zh-CN"/>
              <a:t>start( )</a:t>
            </a:r>
            <a:endParaRPr lang="zh-CN" altLang="en-US"/>
          </a:p>
        </p:txBody>
      </p:sp>
      <p:sp>
        <p:nvSpPr>
          <p:cNvPr id="9238" name="TextBox 41"/>
          <p:cNvSpPr txBox="1">
            <a:spLocks noChangeArrowheads="1"/>
          </p:cNvSpPr>
          <p:nvPr/>
        </p:nvSpPr>
        <p:spPr bwMode="auto">
          <a:xfrm>
            <a:off x="3779838" y="3995738"/>
            <a:ext cx="16573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zh-CN" altLang="en-US"/>
              <a:t>得到</a:t>
            </a:r>
            <a:r>
              <a:rPr lang="en-US" altLang="zh-CN"/>
              <a:t>cpu</a:t>
            </a:r>
            <a:r>
              <a:rPr lang="zh-CN" altLang="en-US"/>
              <a:t>资源</a:t>
            </a:r>
          </a:p>
        </p:txBody>
      </p:sp>
      <p:sp>
        <p:nvSpPr>
          <p:cNvPr id="9239" name="TextBox 42"/>
          <p:cNvSpPr txBox="1">
            <a:spLocks noChangeArrowheads="1"/>
          </p:cNvSpPr>
          <p:nvPr/>
        </p:nvSpPr>
        <p:spPr bwMode="auto">
          <a:xfrm>
            <a:off x="3490913" y="4725988"/>
            <a:ext cx="244951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en-US" altLang="zh-CN"/>
              <a:t>yield( )</a:t>
            </a:r>
            <a:r>
              <a:rPr lang="zh-CN" altLang="en-US"/>
              <a:t>或失去</a:t>
            </a:r>
            <a:r>
              <a:rPr lang="en-US" altLang="zh-CN"/>
              <a:t>cpu</a:t>
            </a:r>
            <a:r>
              <a:rPr lang="zh-CN" altLang="en-US"/>
              <a:t>资源</a:t>
            </a:r>
          </a:p>
        </p:txBody>
      </p:sp>
      <p:sp>
        <p:nvSpPr>
          <p:cNvPr id="9240" name="TextBox 43"/>
          <p:cNvSpPr txBox="1">
            <a:spLocks noChangeArrowheads="1"/>
          </p:cNvSpPr>
          <p:nvPr/>
        </p:nvSpPr>
        <p:spPr bwMode="auto">
          <a:xfrm>
            <a:off x="6516688" y="4581525"/>
            <a:ext cx="248285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en-US" altLang="zh-CN" dirty="0"/>
              <a:t>stop( )</a:t>
            </a:r>
          </a:p>
          <a:p>
            <a:pPr eaLnBrk="1" hangingPunct="1"/>
            <a:r>
              <a:rPr lang="en-US" altLang="zh-CN" dirty="0"/>
              <a:t>Error</a:t>
            </a:r>
            <a:r>
              <a:rPr lang="zh-CN" altLang="en-US" dirty="0"/>
              <a:t>或</a:t>
            </a:r>
            <a:r>
              <a:rPr lang="en-US" altLang="zh-CN" dirty="0"/>
              <a:t>Exception</a:t>
            </a:r>
          </a:p>
          <a:p>
            <a:pPr eaLnBrk="1" hangingPunct="1"/>
            <a:r>
              <a:rPr lang="en-US" altLang="zh-CN" dirty="0"/>
              <a:t>run( )</a:t>
            </a:r>
            <a:r>
              <a:rPr lang="zh-CN" altLang="en-US" dirty="0"/>
              <a:t>执行完成</a:t>
            </a:r>
          </a:p>
        </p:txBody>
      </p:sp>
      <p:sp>
        <p:nvSpPr>
          <p:cNvPr id="9241" name="TextBox 44"/>
          <p:cNvSpPr txBox="1">
            <a:spLocks noChangeArrowheads="1"/>
          </p:cNvSpPr>
          <p:nvPr/>
        </p:nvSpPr>
        <p:spPr bwMode="auto">
          <a:xfrm>
            <a:off x="5795963" y="2311400"/>
            <a:ext cx="1946275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en-US" altLang="zh-CN" dirty="0"/>
              <a:t>sleep( )</a:t>
            </a:r>
          </a:p>
          <a:p>
            <a:pPr eaLnBrk="1" hangingPunct="1"/>
            <a:r>
              <a:rPr lang="zh-CN" altLang="en-US" dirty="0"/>
              <a:t>等待同步锁</a:t>
            </a:r>
            <a:endParaRPr lang="en-US" altLang="zh-CN" dirty="0"/>
          </a:p>
          <a:p>
            <a:pPr eaLnBrk="1" hangingPunct="1"/>
            <a:r>
              <a:rPr lang="en-US" altLang="zh-CN" dirty="0"/>
              <a:t>wait()/join()</a:t>
            </a:r>
          </a:p>
          <a:p>
            <a:pPr eaLnBrk="1" hangingPunct="1"/>
            <a:r>
              <a:rPr lang="en-US" altLang="zh-CN" dirty="0"/>
              <a:t>suspend( )</a:t>
            </a:r>
            <a:endParaRPr lang="zh-CN" altLang="en-US" dirty="0"/>
          </a:p>
        </p:txBody>
      </p:sp>
      <p:sp>
        <p:nvSpPr>
          <p:cNvPr id="9242" name="TextBox 45"/>
          <p:cNvSpPr txBox="1">
            <a:spLocks noChangeArrowheads="1"/>
          </p:cNvSpPr>
          <p:nvPr/>
        </p:nvSpPr>
        <p:spPr bwMode="auto">
          <a:xfrm>
            <a:off x="1906779" y="2276475"/>
            <a:ext cx="1873059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en-US" altLang="zh-CN" dirty="0"/>
              <a:t>sleep( )</a:t>
            </a:r>
            <a:r>
              <a:rPr lang="zh-CN" altLang="en-US" dirty="0"/>
              <a:t>时间到</a:t>
            </a:r>
            <a:endParaRPr lang="en-US" altLang="zh-CN" dirty="0"/>
          </a:p>
          <a:p>
            <a:pPr eaLnBrk="1" hangingPunct="1"/>
            <a:r>
              <a:rPr lang="zh-CN" altLang="en-US" dirty="0"/>
              <a:t>获得同步锁</a:t>
            </a:r>
            <a:endParaRPr lang="en-US" altLang="zh-CN" dirty="0"/>
          </a:p>
          <a:p>
            <a:pPr eaLnBrk="1" hangingPunct="1"/>
            <a:r>
              <a:rPr lang="en-US" altLang="zh-CN" dirty="0"/>
              <a:t>notify()/</a:t>
            </a:r>
            <a:r>
              <a:rPr lang="en-US" altLang="zh-CN" dirty="0" err="1"/>
              <a:t>notifyAll</a:t>
            </a:r>
            <a:r>
              <a:rPr lang="en-US" altLang="zh-CN" dirty="0"/>
              <a:t>()</a:t>
            </a:r>
          </a:p>
          <a:p>
            <a:pPr eaLnBrk="1" hangingPunct="1"/>
            <a:r>
              <a:rPr lang="en-US" altLang="zh-CN" dirty="0"/>
              <a:t>resume( )</a:t>
            </a:r>
            <a:endParaRPr lang="zh-CN" altLang="en-US" dirty="0"/>
          </a:p>
        </p:txBody>
      </p:sp>
      <p:sp>
        <p:nvSpPr>
          <p:cNvPr id="12314" name="TextBox 27"/>
          <p:cNvSpPr txBox="1">
            <a:spLocks noChangeArrowheads="1"/>
          </p:cNvSpPr>
          <p:nvPr/>
        </p:nvSpPr>
        <p:spPr bwMode="auto">
          <a:xfrm>
            <a:off x="3318477" y="5529927"/>
            <a:ext cx="237807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zh-CN" altLang="en-US" sz="2400" b="1" u="sng" dirty="0">
                <a:latin typeface="楷体" pitchFamily="49" charset="-122"/>
                <a:ea typeface="楷体" pitchFamily="49" charset="-122"/>
              </a:rPr>
              <a:t>线程状态转换图</a:t>
            </a:r>
          </a:p>
        </p:txBody>
      </p:sp>
      <p:sp>
        <p:nvSpPr>
          <p:cNvPr id="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940425" y="219120"/>
            <a:ext cx="2880047" cy="576065"/>
          </a:xfrm>
        </p:spPr>
        <p:txBody>
          <a:bodyPr>
            <a:normAutofit/>
          </a:bodyPr>
          <a:lstStyle/>
          <a:p>
            <a:r>
              <a:rPr lang="zh-CN" altLang="en-US" b="1" dirty="0">
                <a:cs typeface="Times New Roman" pitchFamily="18" charset="0"/>
              </a:rPr>
              <a:t>线程的生命周期</a:t>
            </a:r>
          </a:p>
        </p:txBody>
      </p:sp>
    </p:spTree>
    <p:extLst>
      <p:ext uri="{BB962C8B-B14F-4D97-AF65-F5344CB8AC3E}">
        <p14:creationId xmlns:p14="http://schemas.microsoft.com/office/powerpoint/2010/main" val="3826855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9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4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9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1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92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2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2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3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9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45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92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92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50" dur="1000"/>
                                        <p:tgtEl>
                                          <p:spTgt spid="9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52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9" dur="500"/>
                                        <p:tgtEl>
                                          <p:spTgt spid="9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37" grpId="0"/>
      <p:bldP spid="9238" grpId="0"/>
      <p:bldP spid="9239" grpId="0"/>
      <p:bldP spid="9240" grpId="0"/>
      <p:bldP spid="9241" grpId="0"/>
      <p:bldP spid="9242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66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395682" y="260648"/>
            <a:ext cx="2424790" cy="576065"/>
          </a:xfrm>
        </p:spPr>
        <p:txBody>
          <a:bodyPr>
            <a:normAutofit/>
          </a:bodyPr>
          <a:lstStyle/>
          <a:p>
            <a:r>
              <a:rPr lang="zh-CN" altLang="en-US" b="1" dirty="0">
                <a:cs typeface="Times New Roman" pitchFamily="18" charset="0"/>
              </a:rPr>
              <a:t>线程的同步</a:t>
            </a:r>
          </a:p>
        </p:txBody>
      </p:sp>
      <p:sp>
        <p:nvSpPr>
          <p:cNvPr id="36966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602307" y="908720"/>
            <a:ext cx="7858125" cy="2014537"/>
          </a:xfrm>
        </p:spPr>
        <p:txBody>
          <a:bodyPr/>
          <a:lstStyle/>
          <a:p>
            <a:pPr>
              <a:buClr>
                <a:srgbClr val="C00000"/>
              </a:buClr>
              <a:buFont typeface="Wingdings" panose="05000000000000000000" pitchFamily="2" charset="2"/>
              <a:buChar char="l"/>
            </a:pPr>
            <a:r>
              <a:rPr lang="zh-CN" altLang="en-US" b="1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问题的提出</a:t>
            </a:r>
          </a:p>
          <a:p>
            <a:pPr lvl="1">
              <a:buClr>
                <a:srgbClr val="C00000"/>
              </a:buClr>
              <a:buFont typeface="Wingdings" panose="05000000000000000000" pitchFamily="2" charset="2"/>
              <a:buChar char="l"/>
            </a:pPr>
            <a:r>
              <a:rPr lang="zh-CN" altLang="en-US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多个线程执行的不确定性引起执行结果的不稳定</a:t>
            </a:r>
          </a:p>
          <a:p>
            <a:pPr lvl="1">
              <a:buClr>
                <a:srgbClr val="C00000"/>
              </a:buClr>
              <a:buFont typeface="Wingdings" panose="05000000000000000000" pitchFamily="2" charset="2"/>
              <a:buChar char="l"/>
            </a:pPr>
            <a:r>
              <a:rPr lang="zh-CN" altLang="en-US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多个线程对账本的共享，会造成操作的不完整性，会破坏数据。</a:t>
            </a:r>
            <a:endParaRPr lang="en-US" altLang="zh-CN" dirty="0">
              <a:latin typeface="Times New Roman" pitchFamily="18" charset="0"/>
              <a:ea typeface="宋体" pitchFamily="2" charset="-122"/>
              <a:cs typeface="Times New Roman" pitchFamily="18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491880" y="3789040"/>
            <a:ext cx="2376264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3000</a:t>
            </a:r>
            <a:endParaRPr lang="zh-CN" altLang="en-US" dirty="0"/>
          </a:p>
        </p:txBody>
      </p:sp>
      <p:cxnSp>
        <p:nvCxnSpPr>
          <p:cNvPr id="4" name="直接箭头连接符 3"/>
          <p:cNvCxnSpPr/>
          <p:nvPr/>
        </p:nvCxnSpPr>
        <p:spPr>
          <a:xfrm flipV="1">
            <a:off x="2843808" y="4509120"/>
            <a:ext cx="864096" cy="1440160"/>
          </a:xfrm>
          <a:prstGeom prst="straightConnector1">
            <a:avLst/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箭头连接符 5"/>
          <p:cNvCxnSpPr/>
          <p:nvPr/>
        </p:nvCxnSpPr>
        <p:spPr>
          <a:xfrm flipH="1" flipV="1">
            <a:off x="5724128" y="4509120"/>
            <a:ext cx="936104" cy="1440160"/>
          </a:xfrm>
          <a:prstGeom prst="straightConnector1">
            <a:avLst/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259632" y="5116542"/>
            <a:ext cx="158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你：取</a:t>
            </a:r>
            <a:r>
              <a:rPr lang="en-US" altLang="zh-CN" dirty="0"/>
              <a:t>2000</a:t>
            </a:r>
            <a:endParaRPr lang="zh-CN" altLang="en-US" dirty="0"/>
          </a:p>
        </p:txBody>
      </p:sp>
      <p:cxnSp>
        <p:nvCxnSpPr>
          <p:cNvPr id="10" name="直接箭头连接符 9"/>
          <p:cNvCxnSpPr/>
          <p:nvPr/>
        </p:nvCxnSpPr>
        <p:spPr>
          <a:xfrm flipH="1">
            <a:off x="3275856" y="4653136"/>
            <a:ext cx="792088" cy="1296144"/>
          </a:xfrm>
          <a:prstGeom prst="straightConnector1">
            <a:avLst/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395682" y="4839634"/>
            <a:ext cx="223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老婆：取</a:t>
            </a:r>
            <a:r>
              <a:rPr lang="en-US" altLang="zh-CN" dirty="0"/>
              <a:t>2000</a:t>
            </a:r>
            <a:endParaRPr lang="zh-CN" altLang="en-US" dirty="0"/>
          </a:p>
        </p:txBody>
      </p:sp>
      <p:cxnSp>
        <p:nvCxnSpPr>
          <p:cNvPr id="13" name="直接箭头连接符 12"/>
          <p:cNvCxnSpPr/>
          <p:nvPr/>
        </p:nvCxnSpPr>
        <p:spPr>
          <a:xfrm>
            <a:off x="5508104" y="4653136"/>
            <a:ext cx="864096" cy="1368152"/>
          </a:xfrm>
          <a:prstGeom prst="straightConnector1">
            <a:avLst/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654443" y="3416677"/>
            <a:ext cx="828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-1000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41272589"/>
      </p:ext>
    </p:extLst>
  </p:cSld>
  <p:clrMapOvr>
    <a:masterClrMapping/>
  </p:clrMapOvr>
  <p:transition spd="slow" advTm="241000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696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696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6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696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696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6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696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696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6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696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696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9666" grpId="0" animBg="1" autoUpdateAnimBg="0"/>
      <p:bldP spid="369667" grpId="0" build="p" bldLvl="3" autoUpdateAnimBg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7" name="TextBox 6"/>
          <p:cNvSpPr txBox="1">
            <a:spLocks noChangeArrowheads="1"/>
          </p:cNvSpPr>
          <p:nvPr/>
        </p:nvSpPr>
        <p:spPr bwMode="auto">
          <a:xfrm>
            <a:off x="555323" y="1556792"/>
            <a:ext cx="792088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zh-CN" altLang="en-US" sz="3200" b="1" dirty="0"/>
              <a:t>模拟火车站售票程序，开启三个窗口售票。</a:t>
            </a:r>
          </a:p>
        </p:txBody>
      </p:sp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7452320" y="260648"/>
            <a:ext cx="1296144" cy="576065"/>
          </a:xfrm>
        </p:spPr>
        <p:txBody>
          <a:bodyPr>
            <a:normAutofit/>
          </a:bodyPr>
          <a:lstStyle/>
          <a:p>
            <a:r>
              <a:rPr lang="zh-CN" altLang="en-US" dirty="0"/>
              <a:t>示例</a:t>
            </a:r>
          </a:p>
        </p:txBody>
      </p:sp>
    </p:spTree>
    <p:extLst>
      <p:ext uri="{BB962C8B-B14F-4D97-AF65-F5344CB8AC3E}">
        <p14:creationId xmlns:p14="http://schemas.microsoft.com/office/powerpoint/2010/main" val="193214066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TextBox 5"/>
          <p:cNvSpPr txBox="1">
            <a:spLocks noChangeArrowheads="1"/>
          </p:cNvSpPr>
          <p:nvPr/>
        </p:nvSpPr>
        <p:spPr bwMode="auto">
          <a:xfrm>
            <a:off x="252536" y="821025"/>
            <a:ext cx="8711952" cy="56323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numCol="2">
            <a:spAutoFit/>
          </a:bodyPr>
          <a:lstStyle/>
          <a:p>
            <a:pPr>
              <a:defRPr/>
            </a:pPr>
            <a:r>
              <a:rPr lang="en-US" altLang="zh-CN" sz="2000" b="1" dirty="0">
                <a:solidFill>
                  <a:srgbClr val="C00000"/>
                </a:solidFill>
                <a:ea typeface="宋体" pitchFamily="2" charset="-122"/>
              </a:rPr>
              <a:t>class Ticket implements Runnable{</a:t>
            </a:r>
          </a:p>
          <a:p>
            <a:pPr>
              <a:defRPr/>
            </a:pPr>
            <a:r>
              <a:rPr lang="en-US" altLang="zh-CN" sz="2000" dirty="0">
                <a:solidFill>
                  <a:srgbClr val="C00000"/>
                </a:solidFill>
                <a:ea typeface="宋体" pitchFamily="2" charset="-122"/>
              </a:rPr>
              <a:t>    private  </a:t>
            </a:r>
            <a:r>
              <a:rPr lang="en-US" altLang="zh-CN" sz="2000" dirty="0" err="1">
                <a:solidFill>
                  <a:srgbClr val="C00000"/>
                </a:solidFill>
                <a:ea typeface="宋体" pitchFamily="2" charset="-122"/>
              </a:rPr>
              <a:t>int</a:t>
            </a:r>
            <a:r>
              <a:rPr lang="en-US" altLang="zh-CN" sz="2000" dirty="0">
                <a:solidFill>
                  <a:srgbClr val="C00000"/>
                </a:solidFill>
                <a:ea typeface="宋体" pitchFamily="2" charset="-122"/>
              </a:rPr>
              <a:t> tick = 100;</a:t>
            </a:r>
          </a:p>
          <a:p>
            <a:pPr>
              <a:defRPr/>
            </a:pPr>
            <a:r>
              <a:rPr lang="en-US" altLang="zh-CN" sz="2000" dirty="0">
                <a:solidFill>
                  <a:srgbClr val="C00000"/>
                </a:solidFill>
                <a:ea typeface="宋体" pitchFamily="2" charset="-122"/>
              </a:rPr>
              <a:t>    public void run(){</a:t>
            </a:r>
          </a:p>
          <a:p>
            <a:pPr>
              <a:defRPr/>
            </a:pPr>
            <a:r>
              <a:rPr lang="en-US" altLang="zh-CN" sz="2000" dirty="0">
                <a:solidFill>
                  <a:srgbClr val="C00000"/>
                </a:solidFill>
                <a:ea typeface="宋体" pitchFamily="2" charset="-122"/>
              </a:rPr>
              <a:t>    while(true){</a:t>
            </a:r>
            <a:endParaRPr lang="en-US" altLang="zh-CN" sz="2000" u="sng" dirty="0">
              <a:solidFill>
                <a:srgbClr val="C00000"/>
              </a:solidFill>
              <a:ea typeface="宋体" pitchFamily="2" charset="-122"/>
            </a:endParaRPr>
          </a:p>
          <a:p>
            <a:pPr>
              <a:defRPr/>
            </a:pPr>
            <a:r>
              <a:rPr lang="en-US" altLang="zh-CN" sz="2000" dirty="0">
                <a:solidFill>
                  <a:srgbClr val="C00000"/>
                </a:solidFill>
                <a:ea typeface="宋体" pitchFamily="2" charset="-122"/>
              </a:rPr>
              <a:t>        if(tick&gt;0){</a:t>
            </a:r>
          </a:p>
          <a:p>
            <a:pPr>
              <a:defRPr/>
            </a:pPr>
            <a:r>
              <a:rPr lang="en-US" altLang="zh-CN" sz="2000" dirty="0" err="1">
                <a:solidFill>
                  <a:srgbClr val="C00000"/>
                </a:solidFill>
                <a:ea typeface="宋体" pitchFamily="2" charset="-122"/>
              </a:rPr>
              <a:t>System.</a:t>
            </a:r>
            <a:r>
              <a:rPr lang="en-US" altLang="zh-CN" sz="2000" i="1" dirty="0" err="1">
                <a:solidFill>
                  <a:srgbClr val="C00000"/>
                </a:solidFill>
                <a:ea typeface="宋体" pitchFamily="2" charset="-122"/>
              </a:rPr>
              <a:t>out.println</a:t>
            </a:r>
            <a:r>
              <a:rPr lang="en-US" altLang="zh-CN" sz="2000" i="1" dirty="0">
                <a:solidFill>
                  <a:srgbClr val="C00000"/>
                </a:solidFill>
                <a:ea typeface="宋体" pitchFamily="2" charset="-122"/>
              </a:rPr>
              <a:t>(</a:t>
            </a:r>
            <a:r>
              <a:rPr lang="en-US" altLang="zh-CN" sz="2000" i="1" dirty="0" err="1">
                <a:solidFill>
                  <a:srgbClr val="C00000"/>
                </a:solidFill>
                <a:ea typeface="宋体" pitchFamily="2" charset="-122"/>
              </a:rPr>
              <a:t>Thread.currentThread</a:t>
            </a:r>
            <a:r>
              <a:rPr lang="en-US" altLang="zh-CN" sz="2000" i="1" dirty="0">
                <a:solidFill>
                  <a:srgbClr val="C00000"/>
                </a:solidFill>
                <a:ea typeface="宋体" pitchFamily="2" charset="-122"/>
              </a:rPr>
              <a:t>().</a:t>
            </a:r>
            <a:r>
              <a:rPr lang="en-US" altLang="zh-CN" sz="2000" i="1" dirty="0" err="1">
                <a:solidFill>
                  <a:srgbClr val="C00000"/>
                </a:solidFill>
                <a:ea typeface="宋体" pitchFamily="2" charset="-122"/>
              </a:rPr>
              <a:t>getName</a:t>
            </a:r>
            <a:r>
              <a:rPr lang="en-US" altLang="zh-CN" sz="2000" i="1" dirty="0">
                <a:solidFill>
                  <a:srgbClr val="C00000"/>
                </a:solidFill>
                <a:ea typeface="宋体" pitchFamily="2" charset="-122"/>
              </a:rPr>
              <a:t>()+“</a:t>
            </a:r>
            <a:r>
              <a:rPr lang="zh-CN" altLang="en-US" sz="2000" dirty="0">
                <a:solidFill>
                  <a:srgbClr val="C00000"/>
                </a:solidFill>
                <a:ea typeface="宋体" pitchFamily="2" charset="-122"/>
              </a:rPr>
              <a:t>售出车票，</a:t>
            </a:r>
            <a:r>
              <a:rPr lang="en-US" altLang="zh-CN" sz="2000" dirty="0">
                <a:solidFill>
                  <a:srgbClr val="C00000"/>
                </a:solidFill>
                <a:ea typeface="宋体" pitchFamily="2" charset="-122"/>
              </a:rPr>
              <a:t>tick</a:t>
            </a:r>
            <a:r>
              <a:rPr lang="zh-CN" altLang="en-US" sz="2000" dirty="0">
                <a:solidFill>
                  <a:srgbClr val="C00000"/>
                </a:solidFill>
                <a:ea typeface="宋体" pitchFamily="2" charset="-122"/>
              </a:rPr>
              <a:t>号为：</a:t>
            </a:r>
            <a:r>
              <a:rPr lang="en-US" altLang="zh-CN" sz="2000" i="1" dirty="0">
                <a:solidFill>
                  <a:srgbClr val="C00000"/>
                </a:solidFill>
                <a:ea typeface="宋体" pitchFamily="2" charset="-122"/>
              </a:rPr>
              <a:t>"+ tick--);</a:t>
            </a:r>
          </a:p>
          <a:p>
            <a:pPr>
              <a:defRPr/>
            </a:pPr>
            <a:r>
              <a:rPr lang="en-US" altLang="zh-CN" sz="2000" dirty="0">
                <a:solidFill>
                  <a:srgbClr val="C00000"/>
                </a:solidFill>
                <a:ea typeface="宋体" pitchFamily="2" charset="-122"/>
              </a:rPr>
              <a:t>         }</a:t>
            </a:r>
          </a:p>
          <a:p>
            <a:pPr>
              <a:defRPr/>
            </a:pPr>
            <a:r>
              <a:rPr lang="en-US" altLang="zh-CN" sz="2000" dirty="0">
                <a:solidFill>
                  <a:srgbClr val="C00000"/>
                </a:solidFill>
                <a:ea typeface="宋体" pitchFamily="2" charset="-122"/>
              </a:rPr>
              <a:t>       else</a:t>
            </a:r>
          </a:p>
          <a:p>
            <a:pPr>
              <a:defRPr/>
            </a:pPr>
            <a:r>
              <a:rPr lang="en-US" altLang="zh-CN" sz="2000" dirty="0">
                <a:solidFill>
                  <a:srgbClr val="C00000"/>
                </a:solidFill>
                <a:ea typeface="宋体" pitchFamily="2" charset="-122"/>
              </a:rPr>
              <a:t>            break;</a:t>
            </a:r>
          </a:p>
          <a:p>
            <a:pPr>
              <a:defRPr/>
            </a:pPr>
            <a:r>
              <a:rPr lang="en-US" altLang="zh-CN" sz="2000" dirty="0">
                <a:solidFill>
                  <a:srgbClr val="C00000"/>
                </a:solidFill>
                <a:ea typeface="宋体" pitchFamily="2" charset="-122"/>
              </a:rPr>
              <a:t>     }</a:t>
            </a:r>
          </a:p>
          <a:p>
            <a:pPr>
              <a:defRPr/>
            </a:pPr>
            <a:r>
              <a:rPr lang="en-US" altLang="zh-CN" sz="2000" dirty="0">
                <a:solidFill>
                  <a:srgbClr val="C00000"/>
                </a:solidFill>
                <a:ea typeface="宋体" pitchFamily="2" charset="-122"/>
              </a:rPr>
              <a:t>  }</a:t>
            </a:r>
          </a:p>
          <a:p>
            <a:pPr>
              <a:defRPr/>
            </a:pPr>
            <a:r>
              <a:rPr lang="en-US" altLang="zh-CN" sz="2000" dirty="0">
                <a:solidFill>
                  <a:srgbClr val="C00000"/>
                </a:solidFill>
                <a:ea typeface="宋体" pitchFamily="2" charset="-122"/>
              </a:rPr>
              <a:t>}</a:t>
            </a:r>
          </a:p>
          <a:p>
            <a:pPr>
              <a:defRPr/>
            </a:pPr>
            <a:endParaRPr lang="zh-CN" altLang="en-US" sz="2000" dirty="0">
              <a:solidFill>
                <a:srgbClr val="C00000"/>
              </a:solidFill>
              <a:ea typeface="宋体" pitchFamily="2" charset="-122"/>
            </a:endParaRPr>
          </a:p>
          <a:p>
            <a:pPr>
              <a:defRPr/>
            </a:pPr>
            <a:endParaRPr lang="en-US" altLang="zh-CN" sz="2000" dirty="0">
              <a:solidFill>
                <a:srgbClr val="C00000"/>
              </a:solidFill>
              <a:ea typeface="宋体" pitchFamily="2" charset="-122"/>
            </a:endParaRPr>
          </a:p>
          <a:p>
            <a:pPr>
              <a:defRPr/>
            </a:pPr>
            <a:endParaRPr lang="en-US" altLang="zh-CN" sz="2000" dirty="0">
              <a:solidFill>
                <a:srgbClr val="C00000"/>
              </a:solidFill>
              <a:ea typeface="宋体" pitchFamily="2" charset="-122"/>
            </a:endParaRPr>
          </a:p>
          <a:p>
            <a:pPr>
              <a:defRPr/>
            </a:pPr>
            <a:endParaRPr lang="en-US" altLang="zh-CN" sz="2000" dirty="0">
              <a:solidFill>
                <a:srgbClr val="C00000"/>
              </a:solidFill>
              <a:ea typeface="宋体" pitchFamily="2" charset="-122"/>
            </a:endParaRPr>
          </a:p>
          <a:p>
            <a:pPr>
              <a:defRPr/>
            </a:pPr>
            <a:endParaRPr lang="en-US" altLang="zh-CN" sz="2000" dirty="0">
              <a:solidFill>
                <a:srgbClr val="C00000"/>
              </a:solidFill>
              <a:ea typeface="宋体" pitchFamily="2" charset="-122"/>
            </a:endParaRPr>
          </a:p>
          <a:p>
            <a:pPr>
              <a:defRPr/>
            </a:pPr>
            <a:r>
              <a:rPr lang="en-US" altLang="zh-CN" sz="2000" b="1" dirty="0">
                <a:solidFill>
                  <a:srgbClr val="C00000"/>
                </a:solidFill>
                <a:ea typeface="宋体" pitchFamily="2" charset="-122"/>
              </a:rPr>
              <a:t>class  </a:t>
            </a:r>
            <a:r>
              <a:rPr lang="en-US" altLang="zh-CN" sz="2000" b="1" dirty="0" err="1">
                <a:solidFill>
                  <a:srgbClr val="C00000"/>
                </a:solidFill>
                <a:ea typeface="宋体" pitchFamily="2" charset="-122"/>
              </a:rPr>
              <a:t>TicketDemo</a:t>
            </a:r>
            <a:r>
              <a:rPr lang="en-US" altLang="zh-CN" sz="2000" b="1" dirty="0">
                <a:solidFill>
                  <a:srgbClr val="C00000"/>
                </a:solidFill>
                <a:ea typeface="宋体" pitchFamily="2" charset="-122"/>
              </a:rPr>
              <a:t>{</a:t>
            </a:r>
          </a:p>
          <a:p>
            <a:pPr>
              <a:defRPr/>
            </a:pPr>
            <a:r>
              <a:rPr lang="en-US" altLang="zh-CN" sz="2000" dirty="0">
                <a:solidFill>
                  <a:srgbClr val="C00000"/>
                </a:solidFill>
                <a:ea typeface="宋体" pitchFamily="2" charset="-122"/>
              </a:rPr>
              <a:t>    public static void main(String[] </a:t>
            </a:r>
            <a:r>
              <a:rPr lang="en-US" altLang="zh-CN" sz="2000" dirty="0" err="1">
                <a:solidFill>
                  <a:srgbClr val="C00000"/>
                </a:solidFill>
                <a:ea typeface="宋体" pitchFamily="2" charset="-122"/>
              </a:rPr>
              <a:t>args</a:t>
            </a:r>
            <a:r>
              <a:rPr lang="en-US" altLang="zh-CN" sz="2000" dirty="0">
                <a:solidFill>
                  <a:srgbClr val="C00000"/>
                </a:solidFill>
                <a:ea typeface="宋体" pitchFamily="2" charset="-122"/>
              </a:rPr>
              <a:t>) {</a:t>
            </a:r>
          </a:p>
          <a:p>
            <a:pPr>
              <a:defRPr/>
            </a:pPr>
            <a:endParaRPr lang="zh-CN" altLang="en-US" sz="2000" dirty="0">
              <a:solidFill>
                <a:srgbClr val="C00000"/>
              </a:solidFill>
              <a:ea typeface="宋体" pitchFamily="2" charset="-122"/>
            </a:endParaRPr>
          </a:p>
          <a:p>
            <a:pPr>
              <a:defRPr/>
            </a:pPr>
            <a:r>
              <a:rPr lang="en-US" altLang="zh-CN" sz="2000" dirty="0">
                <a:solidFill>
                  <a:srgbClr val="C00000"/>
                </a:solidFill>
                <a:ea typeface="宋体" pitchFamily="2" charset="-122"/>
              </a:rPr>
              <a:t>    Ticket t = new Ticket();</a:t>
            </a:r>
          </a:p>
          <a:p>
            <a:pPr>
              <a:defRPr/>
            </a:pPr>
            <a:endParaRPr lang="zh-CN" altLang="en-US" sz="2000" dirty="0">
              <a:solidFill>
                <a:srgbClr val="C00000"/>
              </a:solidFill>
              <a:ea typeface="宋体" pitchFamily="2" charset="-122"/>
            </a:endParaRPr>
          </a:p>
          <a:p>
            <a:pPr>
              <a:defRPr/>
            </a:pPr>
            <a:r>
              <a:rPr lang="en-US" altLang="zh-CN" sz="2000" dirty="0">
                <a:solidFill>
                  <a:srgbClr val="C00000"/>
                </a:solidFill>
                <a:ea typeface="宋体" pitchFamily="2" charset="-122"/>
              </a:rPr>
              <a:t>    Thread t1 = new Thread(t);</a:t>
            </a:r>
          </a:p>
          <a:p>
            <a:pPr>
              <a:defRPr/>
            </a:pPr>
            <a:r>
              <a:rPr lang="en-US" altLang="zh-CN" sz="2000" dirty="0">
                <a:solidFill>
                  <a:srgbClr val="C00000"/>
                </a:solidFill>
                <a:ea typeface="宋体" pitchFamily="2" charset="-122"/>
              </a:rPr>
              <a:t>    Thread t2 = new Thread(t);</a:t>
            </a:r>
          </a:p>
          <a:p>
            <a:pPr>
              <a:defRPr/>
            </a:pPr>
            <a:r>
              <a:rPr lang="en-US" altLang="zh-CN" sz="2000" dirty="0">
                <a:solidFill>
                  <a:srgbClr val="C00000"/>
                </a:solidFill>
                <a:ea typeface="宋体" pitchFamily="2" charset="-122"/>
              </a:rPr>
              <a:t>    Thread t3 = new Thread(t);</a:t>
            </a:r>
          </a:p>
          <a:p>
            <a:pPr>
              <a:defRPr/>
            </a:pPr>
            <a:r>
              <a:rPr lang="en-US" altLang="zh-CN" sz="2000" dirty="0">
                <a:solidFill>
                  <a:srgbClr val="C00000"/>
                </a:solidFill>
                <a:ea typeface="宋体" pitchFamily="2" charset="-122"/>
              </a:rPr>
              <a:t>     t1.setName("t1</a:t>
            </a:r>
            <a:r>
              <a:rPr lang="zh-CN" altLang="en-US" sz="2000" dirty="0">
                <a:solidFill>
                  <a:srgbClr val="C00000"/>
                </a:solidFill>
                <a:ea typeface="宋体" pitchFamily="2" charset="-122"/>
              </a:rPr>
              <a:t>窗口</a:t>
            </a:r>
            <a:r>
              <a:rPr lang="en-US" altLang="zh-CN" sz="2000" dirty="0">
                <a:solidFill>
                  <a:srgbClr val="C00000"/>
                </a:solidFill>
                <a:ea typeface="宋体" pitchFamily="2" charset="-122"/>
              </a:rPr>
              <a:t>");</a:t>
            </a:r>
          </a:p>
          <a:p>
            <a:pPr>
              <a:defRPr/>
            </a:pPr>
            <a:r>
              <a:rPr lang="en-US" altLang="zh-CN" sz="2000" dirty="0">
                <a:solidFill>
                  <a:srgbClr val="C00000"/>
                </a:solidFill>
                <a:ea typeface="宋体" pitchFamily="2" charset="-122"/>
              </a:rPr>
              <a:t>     t2.setName("t2</a:t>
            </a:r>
            <a:r>
              <a:rPr lang="zh-CN" altLang="en-US" sz="2000" dirty="0">
                <a:solidFill>
                  <a:srgbClr val="C00000"/>
                </a:solidFill>
                <a:ea typeface="宋体" pitchFamily="2" charset="-122"/>
              </a:rPr>
              <a:t>窗口</a:t>
            </a:r>
            <a:r>
              <a:rPr lang="en-US" altLang="zh-CN" sz="2000" dirty="0">
                <a:solidFill>
                  <a:srgbClr val="C00000"/>
                </a:solidFill>
                <a:ea typeface="宋体" pitchFamily="2" charset="-122"/>
              </a:rPr>
              <a:t>");</a:t>
            </a:r>
          </a:p>
          <a:p>
            <a:pPr>
              <a:defRPr/>
            </a:pPr>
            <a:r>
              <a:rPr lang="en-US" altLang="zh-CN" sz="2000" dirty="0">
                <a:solidFill>
                  <a:srgbClr val="C00000"/>
                </a:solidFill>
                <a:ea typeface="宋体" pitchFamily="2" charset="-122"/>
              </a:rPr>
              <a:t>     t3.setName("t3</a:t>
            </a:r>
            <a:r>
              <a:rPr lang="zh-CN" altLang="en-US" sz="2000" dirty="0">
                <a:solidFill>
                  <a:srgbClr val="C00000"/>
                </a:solidFill>
                <a:ea typeface="宋体" pitchFamily="2" charset="-122"/>
              </a:rPr>
              <a:t>窗口</a:t>
            </a:r>
            <a:r>
              <a:rPr lang="en-US" altLang="zh-CN" sz="2000" dirty="0">
                <a:solidFill>
                  <a:srgbClr val="C00000"/>
                </a:solidFill>
                <a:ea typeface="宋体" pitchFamily="2" charset="-122"/>
              </a:rPr>
              <a:t>");</a:t>
            </a:r>
          </a:p>
          <a:p>
            <a:pPr>
              <a:defRPr/>
            </a:pPr>
            <a:r>
              <a:rPr lang="en-US" altLang="zh-CN" sz="2000" dirty="0">
                <a:solidFill>
                  <a:srgbClr val="C00000"/>
                </a:solidFill>
                <a:ea typeface="宋体" pitchFamily="2" charset="-122"/>
              </a:rPr>
              <a:t>     t1.start();</a:t>
            </a:r>
          </a:p>
          <a:p>
            <a:pPr>
              <a:defRPr/>
            </a:pPr>
            <a:r>
              <a:rPr lang="en-US" altLang="zh-CN" sz="2000" dirty="0">
                <a:solidFill>
                  <a:srgbClr val="C00000"/>
                </a:solidFill>
                <a:ea typeface="宋体" pitchFamily="2" charset="-122"/>
              </a:rPr>
              <a:t>     t2.start();</a:t>
            </a:r>
          </a:p>
          <a:p>
            <a:pPr>
              <a:defRPr/>
            </a:pPr>
            <a:r>
              <a:rPr lang="en-US" altLang="zh-CN" sz="2000" dirty="0">
                <a:solidFill>
                  <a:srgbClr val="C00000"/>
                </a:solidFill>
                <a:ea typeface="宋体" pitchFamily="2" charset="-122"/>
              </a:rPr>
              <a:t>     t3.start();</a:t>
            </a:r>
          </a:p>
          <a:p>
            <a:pPr>
              <a:defRPr/>
            </a:pPr>
            <a:r>
              <a:rPr lang="en-US" altLang="zh-CN" sz="2000" dirty="0">
                <a:solidFill>
                  <a:srgbClr val="C00000"/>
                </a:solidFill>
                <a:ea typeface="宋体" pitchFamily="2" charset="-122"/>
              </a:rPr>
              <a:t>    }</a:t>
            </a:r>
          </a:p>
          <a:p>
            <a:pPr>
              <a:defRPr/>
            </a:pPr>
            <a:r>
              <a:rPr lang="en-US" altLang="zh-CN" sz="2000" dirty="0">
                <a:solidFill>
                  <a:srgbClr val="C00000"/>
                </a:solidFill>
                <a:ea typeface="宋体" pitchFamily="2" charset="-122"/>
              </a:rPr>
              <a:t>}</a:t>
            </a:r>
            <a:endParaRPr lang="zh-CN" altLang="en-US" sz="2000" dirty="0">
              <a:solidFill>
                <a:srgbClr val="C00000"/>
              </a:solidFill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3944723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圆角矩形 61"/>
          <p:cNvSpPr/>
          <p:nvPr/>
        </p:nvSpPr>
        <p:spPr>
          <a:xfrm>
            <a:off x="322263" y="908050"/>
            <a:ext cx="1439862" cy="431800"/>
          </a:xfrm>
          <a:prstGeom prst="round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40" name="矩形 39"/>
          <p:cNvSpPr/>
          <p:nvPr/>
        </p:nvSpPr>
        <p:spPr>
          <a:xfrm>
            <a:off x="2914650" y="3789363"/>
            <a:ext cx="6051550" cy="194468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2914650" y="1268413"/>
            <a:ext cx="6051550" cy="209708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5365" name="TextBox 4"/>
          <p:cNvSpPr txBox="1">
            <a:spLocks noChangeArrowheads="1"/>
          </p:cNvSpPr>
          <p:nvPr/>
        </p:nvSpPr>
        <p:spPr bwMode="auto">
          <a:xfrm>
            <a:off x="3635375" y="835025"/>
            <a:ext cx="12255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en-US" altLang="zh-CN" b="1"/>
              <a:t>run</a:t>
            </a:r>
            <a:r>
              <a:rPr lang="zh-CN" altLang="en-US" b="1"/>
              <a:t>方法</a:t>
            </a:r>
          </a:p>
        </p:txBody>
      </p:sp>
      <p:sp>
        <p:nvSpPr>
          <p:cNvPr id="6" name="圆角矩形 5"/>
          <p:cNvSpPr/>
          <p:nvPr/>
        </p:nvSpPr>
        <p:spPr>
          <a:xfrm>
            <a:off x="3490913" y="2212975"/>
            <a:ext cx="1296987" cy="649288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5367" name="TextBox 6"/>
          <p:cNvSpPr txBox="1">
            <a:spLocks noChangeArrowheads="1"/>
          </p:cNvSpPr>
          <p:nvPr/>
        </p:nvSpPr>
        <p:spPr bwMode="auto">
          <a:xfrm>
            <a:off x="3635375" y="1854200"/>
            <a:ext cx="129698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en-US" altLang="zh-CN" b="1"/>
              <a:t>tick</a:t>
            </a:r>
            <a:endParaRPr lang="zh-CN" altLang="en-US" b="1"/>
          </a:p>
        </p:txBody>
      </p:sp>
      <p:cxnSp>
        <p:nvCxnSpPr>
          <p:cNvPr id="9" name="直接箭头连接符 8"/>
          <p:cNvCxnSpPr/>
          <p:nvPr/>
        </p:nvCxnSpPr>
        <p:spPr>
          <a:xfrm>
            <a:off x="1330325" y="1854200"/>
            <a:ext cx="1512888" cy="0"/>
          </a:xfrm>
          <a:prstGeom prst="straightConnector1">
            <a:avLst/>
          </a:prstGeom>
          <a:ln w="254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98" name="TextBox 11"/>
          <p:cNvSpPr txBox="1">
            <a:spLocks noChangeArrowheads="1"/>
          </p:cNvSpPr>
          <p:nvPr/>
        </p:nvSpPr>
        <p:spPr bwMode="auto">
          <a:xfrm>
            <a:off x="609600" y="1636713"/>
            <a:ext cx="9366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en-US" altLang="zh-CN" b="1"/>
              <a:t>t1</a:t>
            </a:r>
            <a:endParaRPr lang="zh-CN" altLang="en-US" b="1"/>
          </a:p>
        </p:txBody>
      </p:sp>
      <p:sp>
        <p:nvSpPr>
          <p:cNvPr id="12299" name="TextBox 12"/>
          <p:cNvSpPr txBox="1">
            <a:spLocks noChangeArrowheads="1"/>
          </p:cNvSpPr>
          <p:nvPr/>
        </p:nvSpPr>
        <p:spPr bwMode="auto">
          <a:xfrm>
            <a:off x="609600" y="2212975"/>
            <a:ext cx="9366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en-US" altLang="zh-CN" b="1"/>
              <a:t>t2</a:t>
            </a:r>
            <a:endParaRPr lang="zh-CN" altLang="en-US" b="1"/>
          </a:p>
        </p:txBody>
      </p:sp>
      <p:sp>
        <p:nvSpPr>
          <p:cNvPr id="12300" name="TextBox 13"/>
          <p:cNvSpPr txBox="1">
            <a:spLocks noChangeArrowheads="1"/>
          </p:cNvSpPr>
          <p:nvPr/>
        </p:nvSpPr>
        <p:spPr bwMode="auto">
          <a:xfrm>
            <a:off x="609600" y="2789238"/>
            <a:ext cx="9366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en-US" altLang="zh-CN" b="1"/>
              <a:t>t3</a:t>
            </a:r>
            <a:endParaRPr lang="zh-CN" altLang="en-US" b="1"/>
          </a:p>
        </p:txBody>
      </p:sp>
      <p:cxnSp>
        <p:nvCxnSpPr>
          <p:cNvPr id="16" name="直接箭头连接符 15"/>
          <p:cNvCxnSpPr/>
          <p:nvPr/>
        </p:nvCxnSpPr>
        <p:spPr>
          <a:xfrm>
            <a:off x="1330325" y="2430463"/>
            <a:ext cx="1512888" cy="0"/>
          </a:xfrm>
          <a:prstGeom prst="straightConnector1">
            <a:avLst/>
          </a:prstGeom>
          <a:ln w="254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/>
          <p:nvPr/>
        </p:nvCxnSpPr>
        <p:spPr>
          <a:xfrm>
            <a:off x="1330325" y="3006725"/>
            <a:ext cx="1512888" cy="0"/>
          </a:xfrm>
          <a:prstGeom prst="straightConnector1">
            <a:avLst/>
          </a:prstGeom>
          <a:ln w="254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/>
          <p:nvPr/>
        </p:nvCxnSpPr>
        <p:spPr>
          <a:xfrm flipV="1">
            <a:off x="5724525" y="1709738"/>
            <a:ext cx="2665413" cy="0"/>
          </a:xfrm>
          <a:prstGeom prst="straightConnector1">
            <a:avLst/>
          </a:prstGeom>
          <a:ln w="254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28" name="TextBox 20"/>
          <p:cNvSpPr txBox="1">
            <a:spLocks noChangeArrowheads="1"/>
          </p:cNvSpPr>
          <p:nvPr/>
        </p:nvSpPr>
        <p:spPr bwMode="auto">
          <a:xfrm>
            <a:off x="6013450" y="1258888"/>
            <a:ext cx="288131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zh-CN" altLang="en-US" b="1"/>
              <a:t>输出，打印车票：</a:t>
            </a:r>
            <a:r>
              <a:rPr lang="en-US" altLang="zh-CN" b="1"/>
              <a:t>tick = #</a:t>
            </a:r>
            <a:endParaRPr lang="zh-CN" altLang="en-US" b="1"/>
          </a:p>
        </p:txBody>
      </p:sp>
      <p:sp>
        <p:nvSpPr>
          <p:cNvPr id="13329" name="TextBox 21"/>
          <p:cNvSpPr txBox="1">
            <a:spLocks noChangeArrowheads="1"/>
          </p:cNvSpPr>
          <p:nvPr/>
        </p:nvSpPr>
        <p:spPr bwMode="auto">
          <a:xfrm>
            <a:off x="6013450" y="2141538"/>
            <a:ext cx="288131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zh-CN" altLang="en-US" b="1"/>
              <a:t>输出，打印车票：</a:t>
            </a:r>
            <a:r>
              <a:rPr lang="en-US" altLang="zh-CN" b="1"/>
              <a:t>tick = #</a:t>
            </a:r>
            <a:endParaRPr lang="zh-CN" altLang="en-US" b="1"/>
          </a:p>
        </p:txBody>
      </p:sp>
      <p:sp>
        <p:nvSpPr>
          <p:cNvPr id="13330" name="TextBox 22"/>
          <p:cNvSpPr txBox="1">
            <a:spLocks noChangeArrowheads="1"/>
          </p:cNvSpPr>
          <p:nvPr/>
        </p:nvSpPr>
        <p:spPr bwMode="auto">
          <a:xfrm>
            <a:off x="6013450" y="2852738"/>
            <a:ext cx="288131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zh-CN" altLang="en-US" b="1"/>
              <a:t>输出，打印车票：</a:t>
            </a:r>
            <a:r>
              <a:rPr lang="en-US" altLang="zh-CN" b="1"/>
              <a:t>tick = #</a:t>
            </a:r>
            <a:endParaRPr lang="zh-CN" altLang="en-US" b="1"/>
          </a:p>
        </p:txBody>
      </p:sp>
      <p:cxnSp>
        <p:nvCxnSpPr>
          <p:cNvPr id="24" name="直接箭头连接符 23"/>
          <p:cNvCxnSpPr/>
          <p:nvPr/>
        </p:nvCxnSpPr>
        <p:spPr>
          <a:xfrm flipV="1">
            <a:off x="5724525" y="2501900"/>
            <a:ext cx="2665413" cy="0"/>
          </a:xfrm>
          <a:prstGeom prst="straightConnector1">
            <a:avLst/>
          </a:prstGeom>
          <a:ln w="254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/>
          <p:nvPr/>
        </p:nvCxnSpPr>
        <p:spPr>
          <a:xfrm flipV="1">
            <a:off x="5724525" y="3294063"/>
            <a:ext cx="2665413" cy="0"/>
          </a:xfrm>
          <a:prstGeom prst="straightConnector1">
            <a:avLst/>
          </a:prstGeom>
          <a:ln w="254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/>
          <p:cNvCxnSpPr/>
          <p:nvPr/>
        </p:nvCxnSpPr>
        <p:spPr>
          <a:xfrm>
            <a:off x="2914650" y="1854200"/>
            <a:ext cx="504825" cy="431800"/>
          </a:xfrm>
          <a:prstGeom prst="straightConnector1">
            <a:avLst/>
          </a:prstGeom>
          <a:ln w="254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/>
          <p:nvPr/>
        </p:nvCxnSpPr>
        <p:spPr>
          <a:xfrm>
            <a:off x="3059113" y="2430463"/>
            <a:ext cx="360362" cy="0"/>
          </a:xfrm>
          <a:prstGeom prst="straightConnector1">
            <a:avLst/>
          </a:prstGeom>
          <a:ln w="254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/>
          <p:cNvCxnSpPr/>
          <p:nvPr/>
        </p:nvCxnSpPr>
        <p:spPr>
          <a:xfrm flipV="1">
            <a:off x="2987675" y="2717800"/>
            <a:ext cx="431800" cy="288925"/>
          </a:xfrm>
          <a:prstGeom prst="straightConnector1">
            <a:avLst/>
          </a:prstGeom>
          <a:ln w="254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/>
          <p:cNvCxnSpPr/>
          <p:nvPr/>
        </p:nvCxnSpPr>
        <p:spPr>
          <a:xfrm flipV="1">
            <a:off x="4932363" y="1781175"/>
            <a:ext cx="576262" cy="504825"/>
          </a:xfrm>
          <a:prstGeom prst="straightConnector1">
            <a:avLst/>
          </a:prstGeom>
          <a:ln w="254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34"/>
          <p:cNvCxnSpPr/>
          <p:nvPr/>
        </p:nvCxnSpPr>
        <p:spPr>
          <a:xfrm>
            <a:off x="4932363" y="2501900"/>
            <a:ext cx="504825" cy="0"/>
          </a:xfrm>
          <a:prstGeom prst="straightConnector1">
            <a:avLst/>
          </a:prstGeom>
          <a:ln w="254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箭头连接符 36"/>
          <p:cNvCxnSpPr/>
          <p:nvPr/>
        </p:nvCxnSpPr>
        <p:spPr>
          <a:xfrm>
            <a:off x="4860925" y="2862263"/>
            <a:ext cx="576263" cy="360362"/>
          </a:xfrm>
          <a:prstGeom prst="straightConnector1">
            <a:avLst/>
          </a:prstGeom>
          <a:ln w="254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39" name="TextBox 40"/>
          <p:cNvSpPr txBox="1">
            <a:spLocks noChangeArrowheads="1"/>
          </p:cNvSpPr>
          <p:nvPr/>
        </p:nvSpPr>
        <p:spPr bwMode="auto">
          <a:xfrm>
            <a:off x="3635375" y="3500438"/>
            <a:ext cx="12255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en-US" altLang="zh-CN" b="1"/>
              <a:t>run</a:t>
            </a:r>
            <a:r>
              <a:rPr lang="zh-CN" altLang="en-US" b="1"/>
              <a:t>方法</a:t>
            </a:r>
          </a:p>
        </p:txBody>
      </p:sp>
      <p:sp>
        <p:nvSpPr>
          <p:cNvPr id="42" name="圆角矩形 41"/>
          <p:cNvSpPr/>
          <p:nvPr/>
        </p:nvSpPr>
        <p:spPr>
          <a:xfrm>
            <a:off x="3490913" y="4591050"/>
            <a:ext cx="1296987" cy="647700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3341" name="TextBox 42"/>
          <p:cNvSpPr txBox="1">
            <a:spLocks noChangeArrowheads="1"/>
          </p:cNvSpPr>
          <p:nvPr/>
        </p:nvSpPr>
        <p:spPr bwMode="auto">
          <a:xfrm>
            <a:off x="3635375" y="4230688"/>
            <a:ext cx="129698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en-US" altLang="zh-CN" b="1"/>
              <a:t>tick</a:t>
            </a:r>
            <a:endParaRPr lang="zh-CN" altLang="en-US" b="1"/>
          </a:p>
        </p:txBody>
      </p:sp>
      <p:cxnSp>
        <p:nvCxnSpPr>
          <p:cNvPr id="44" name="直接箭头连接符 43"/>
          <p:cNvCxnSpPr/>
          <p:nvPr/>
        </p:nvCxnSpPr>
        <p:spPr>
          <a:xfrm>
            <a:off x="1330325" y="4230688"/>
            <a:ext cx="1512888" cy="0"/>
          </a:xfrm>
          <a:prstGeom prst="straightConnector1">
            <a:avLst/>
          </a:prstGeom>
          <a:ln w="254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43" name="TextBox 44"/>
          <p:cNvSpPr txBox="1">
            <a:spLocks noChangeArrowheads="1"/>
          </p:cNvSpPr>
          <p:nvPr/>
        </p:nvSpPr>
        <p:spPr bwMode="auto">
          <a:xfrm>
            <a:off x="609600" y="4014788"/>
            <a:ext cx="9366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en-US" altLang="zh-CN" b="1"/>
              <a:t>t1</a:t>
            </a:r>
            <a:endParaRPr lang="zh-CN" altLang="en-US" b="1"/>
          </a:p>
        </p:txBody>
      </p:sp>
      <p:sp>
        <p:nvSpPr>
          <p:cNvPr id="13344" name="TextBox 45"/>
          <p:cNvSpPr txBox="1">
            <a:spLocks noChangeArrowheads="1"/>
          </p:cNvSpPr>
          <p:nvPr/>
        </p:nvSpPr>
        <p:spPr bwMode="auto">
          <a:xfrm>
            <a:off x="609600" y="4591050"/>
            <a:ext cx="9366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en-US" altLang="zh-CN" b="1"/>
              <a:t>t2</a:t>
            </a:r>
            <a:endParaRPr lang="zh-CN" altLang="en-US" b="1"/>
          </a:p>
        </p:txBody>
      </p:sp>
      <p:sp>
        <p:nvSpPr>
          <p:cNvPr id="13345" name="TextBox 46"/>
          <p:cNvSpPr txBox="1">
            <a:spLocks noChangeArrowheads="1"/>
          </p:cNvSpPr>
          <p:nvPr/>
        </p:nvSpPr>
        <p:spPr bwMode="auto">
          <a:xfrm>
            <a:off x="609600" y="5167313"/>
            <a:ext cx="9366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en-US" altLang="zh-CN" b="1"/>
              <a:t>t3</a:t>
            </a:r>
            <a:endParaRPr lang="zh-CN" altLang="en-US" b="1"/>
          </a:p>
        </p:txBody>
      </p:sp>
      <p:cxnSp>
        <p:nvCxnSpPr>
          <p:cNvPr id="48" name="直接箭头连接符 47"/>
          <p:cNvCxnSpPr/>
          <p:nvPr/>
        </p:nvCxnSpPr>
        <p:spPr>
          <a:xfrm>
            <a:off x="1330325" y="4806950"/>
            <a:ext cx="1512888" cy="0"/>
          </a:xfrm>
          <a:prstGeom prst="straightConnector1">
            <a:avLst/>
          </a:prstGeom>
          <a:ln w="254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箭头连接符 48"/>
          <p:cNvCxnSpPr/>
          <p:nvPr/>
        </p:nvCxnSpPr>
        <p:spPr>
          <a:xfrm>
            <a:off x="1330325" y="5383213"/>
            <a:ext cx="1512888" cy="0"/>
          </a:xfrm>
          <a:prstGeom prst="straightConnector1">
            <a:avLst/>
          </a:prstGeom>
          <a:ln w="254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箭头连接符 55"/>
          <p:cNvCxnSpPr/>
          <p:nvPr/>
        </p:nvCxnSpPr>
        <p:spPr>
          <a:xfrm>
            <a:off x="2914650" y="4230688"/>
            <a:ext cx="504825" cy="431800"/>
          </a:xfrm>
          <a:prstGeom prst="straightConnector1">
            <a:avLst/>
          </a:prstGeom>
          <a:ln w="254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箭头连接符 56"/>
          <p:cNvCxnSpPr/>
          <p:nvPr/>
        </p:nvCxnSpPr>
        <p:spPr>
          <a:xfrm>
            <a:off x="3059113" y="4806950"/>
            <a:ext cx="360362" cy="0"/>
          </a:xfrm>
          <a:prstGeom prst="straightConnector1">
            <a:avLst/>
          </a:prstGeom>
          <a:ln w="254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箭头连接符 57"/>
          <p:cNvCxnSpPr/>
          <p:nvPr/>
        </p:nvCxnSpPr>
        <p:spPr>
          <a:xfrm flipV="1">
            <a:off x="2987675" y="5094288"/>
            <a:ext cx="431800" cy="288925"/>
          </a:xfrm>
          <a:prstGeom prst="straightConnector1">
            <a:avLst/>
          </a:prstGeom>
          <a:ln w="254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57" name="TextBox 61"/>
          <p:cNvSpPr txBox="1">
            <a:spLocks noChangeArrowheads="1"/>
          </p:cNvSpPr>
          <p:nvPr/>
        </p:nvSpPr>
        <p:spPr bwMode="auto">
          <a:xfrm>
            <a:off x="3924300" y="4725988"/>
            <a:ext cx="71913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en-US" altLang="zh-CN" b="1"/>
              <a:t>0</a:t>
            </a:r>
            <a:endParaRPr lang="zh-CN" altLang="en-US" b="1"/>
          </a:p>
        </p:txBody>
      </p:sp>
      <p:sp>
        <p:nvSpPr>
          <p:cNvPr id="15399" name="TextBox 70"/>
          <p:cNvSpPr txBox="1">
            <a:spLocks noChangeArrowheads="1"/>
          </p:cNvSpPr>
          <p:nvPr/>
        </p:nvSpPr>
        <p:spPr bwMode="auto">
          <a:xfrm>
            <a:off x="466725" y="908050"/>
            <a:ext cx="20161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zh-CN" altLang="en-US" b="1"/>
              <a:t>理想状态</a:t>
            </a:r>
          </a:p>
        </p:txBody>
      </p:sp>
      <p:sp>
        <p:nvSpPr>
          <p:cNvPr id="15400" name="TextBox 75"/>
          <p:cNvSpPr txBox="1">
            <a:spLocks noChangeArrowheads="1"/>
          </p:cNvSpPr>
          <p:nvPr/>
        </p:nvSpPr>
        <p:spPr bwMode="auto">
          <a:xfrm>
            <a:off x="3490913" y="2276475"/>
            <a:ext cx="1296987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en-US" altLang="zh-CN" b="1"/>
              <a:t>100,99,…3,2,1</a:t>
            </a:r>
            <a:endParaRPr lang="zh-CN" altLang="en-US" b="1"/>
          </a:p>
        </p:txBody>
      </p:sp>
      <p:cxnSp>
        <p:nvCxnSpPr>
          <p:cNvPr id="63" name="直接箭头连接符 62"/>
          <p:cNvCxnSpPr/>
          <p:nvPr/>
        </p:nvCxnSpPr>
        <p:spPr>
          <a:xfrm flipV="1">
            <a:off x="5724525" y="4086225"/>
            <a:ext cx="2665413" cy="0"/>
          </a:xfrm>
          <a:prstGeom prst="straightConnector1">
            <a:avLst/>
          </a:prstGeom>
          <a:ln w="254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箭头连接符 63"/>
          <p:cNvCxnSpPr/>
          <p:nvPr/>
        </p:nvCxnSpPr>
        <p:spPr>
          <a:xfrm flipV="1">
            <a:off x="5724525" y="4878388"/>
            <a:ext cx="2665413" cy="0"/>
          </a:xfrm>
          <a:prstGeom prst="straightConnector1">
            <a:avLst/>
          </a:prstGeom>
          <a:ln w="254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箭头连接符 64"/>
          <p:cNvCxnSpPr/>
          <p:nvPr/>
        </p:nvCxnSpPr>
        <p:spPr>
          <a:xfrm flipV="1">
            <a:off x="5724525" y="5670550"/>
            <a:ext cx="2665413" cy="0"/>
          </a:xfrm>
          <a:prstGeom prst="straightConnector1">
            <a:avLst/>
          </a:prstGeom>
          <a:ln w="254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箭头连接符 65"/>
          <p:cNvCxnSpPr/>
          <p:nvPr/>
        </p:nvCxnSpPr>
        <p:spPr>
          <a:xfrm flipV="1">
            <a:off x="4932363" y="4159250"/>
            <a:ext cx="576262" cy="503238"/>
          </a:xfrm>
          <a:prstGeom prst="straightConnector1">
            <a:avLst/>
          </a:prstGeom>
          <a:ln w="254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箭头连接符 68"/>
          <p:cNvCxnSpPr/>
          <p:nvPr/>
        </p:nvCxnSpPr>
        <p:spPr>
          <a:xfrm>
            <a:off x="4932363" y="4878388"/>
            <a:ext cx="504825" cy="0"/>
          </a:xfrm>
          <a:prstGeom prst="straightConnector1">
            <a:avLst/>
          </a:prstGeom>
          <a:ln w="254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流程图: 汇总连接 70"/>
          <p:cNvSpPr/>
          <p:nvPr/>
        </p:nvSpPr>
        <p:spPr>
          <a:xfrm>
            <a:off x="6156325" y="3789363"/>
            <a:ext cx="2162175" cy="1944687"/>
          </a:xfrm>
          <a:prstGeom prst="flowChartSummingJunction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b="1" dirty="0">
              <a:solidFill>
                <a:srgbClr val="FF0000"/>
              </a:solidFill>
            </a:endParaRPr>
          </a:p>
        </p:txBody>
      </p:sp>
      <p:cxnSp>
        <p:nvCxnSpPr>
          <p:cNvPr id="70" name="直接箭头连接符 69"/>
          <p:cNvCxnSpPr/>
          <p:nvPr/>
        </p:nvCxnSpPr>
        <p:spPr>
          <a:xfrm>
            <a:off x="4860925" y="5238750"/>
            <a:ext cx="576263" cy="360363"/>
          </a:xfrm>
          <a:prstGeom prst="straightConnector1">
            <a:avLst/>
          </a:prstGeom>
          <a:ln w="254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右弧形箭头 73"/>
          <p:cNvSpPr/>
          <p:nvPr/>
        </p:nvSpPr>
        <p:spPr>
          <a:xfrm>
            <a:off x="4427538" y="5373688"/>
            <a:ext cx="360362" cy="720725"/>
          </a:xfrm>
          <a:prstGeom prst="curvedLef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5" name="TextBox 68"/>
          <p:cNvSpPr txBox="1">
            <a:spLocks noChangeArrowheads="1"/>
          </p:cNvSpPr>
          <p:nvPr/>
        </p:nvSpPr>
        <p:spPr bwMode="auto">
          <a:xfrm>
            <a:off x="3995738" y="5949950"/>
            <a:ext cx="108108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en-US" altLang="zh-CN" b="1">
                <a:solidFill>
                  <a:srgbClr val="FF0000"/>
                </a:solidFill>
              </a:rPr>
              <a:t>break</a:t>
            </a:r>
            <a:endParaRPr lang="zh-CN" altLang="en-US" b="1">
              <a:solidFill>
                <a:srgbClr val="FF0000"/>
              </a:solidFill>
            </a:endParaRPr>
          </a:p>
        </p:txBody>
      </p:sp>
      <p:sp>
        <p:nvSpPr>
          <p:cNvPr id="51" name="TextBox 50"/>
          <p:cNvSpPr txBox="1">
            <a:spLocks noChangeArrowheads="1"/>
          </p:cNvSpPr>
          <p:nvPr/>
        </p:nvSpPr>
        <p:spPr bwMode="auto">
          <a:xfrm>
            <a:off x="5364163" y="6022975"/>
            <a:ext cx="37798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zh-CN" altLang="en-US"/>
              <a:t>注：</a:t>
            </a:r>
            <a:r>
              <a:rPr lang="en-US" altLang="zh-CN"/>
              <a:t>#</a:t>
            </a:r>
            <a:r>
              <a:rPr lang="zh-CN" altLang="en-US"/>
              <a:t>表示</a:t>
            </a:r>
            <a:r>
              <a:rPr lang="en-US" altLang="zh-CN"/>
              <a:t>100—1</a:t>
            </a:r>
            <a:r>
              <a:rPr lang="zh-CN" altLang="en-US"/>
              <a:t>之间的相应票号</a:t>
            </a:r>
          </a:p>
        </p:txBody>
      </p:sp>
    </p:spTree>
    <p:extLst>
      <p:ext uri="{BB962C8B-B14F-4D97-AF65-F5344CB8AC3E}">
        <p14:creationId xmlns:p14="http://schemas.microsoft.com/office/powerpoint/2010/main" val="3568330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3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52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33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33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56" dur="1000"/>
                                        <p:tgtEl>
                                          <p:spTgt spid="13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6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33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33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66" dur="1000"/>
                                        <p:tgtEl>
                                          <p:spTgt spid="13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71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33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33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76" dur="1000"/>
                                        <p:tgtEl>
                                          <p:spTgt spid="13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81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83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8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 nodeType="clickPar">
                      <p:stCondLst>
                        <p:cond delay="indefinite"/>
                      </p:stCondLst>
                      <p:childTnLst>
                        <p:par>
                          <p:cTn id="8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3" dur="500"/>
                                        <p:tgtEl>
                                          <p:spTgt spid="13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9" dur="500"/>
                                        <p:tgtEl>
                                          <p:spTgt spid="13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2" dur="500"/>
                                        <p:tgtEl>
                                          <p:spTgt spid="13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5" dur="500"/>
                                        <p:tgtEl>
                                          <p:spTgt spid="13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3" dur="500"/>
                                        <p:tgtEl>
                                          <p:spTgt spid="13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9" dur="500"/>
                                        <p:tgtEl>
                                          <p:spTgt spid="13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 nodeType="clickPar">
                      <p:stCondLst>
                        <p:cond delay="indefinite"/>
                      </p:stCondLst>
                      <p:childTnLst>
                        <p:par>
                          <p:cTn id="1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2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4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4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4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4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51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5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6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6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6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7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168" presetID="54" presetClass="entr" presetSubtype="0" ac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0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3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54" presetClass="entr" presetSubtype="0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7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8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0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12298" grpId="0"/>
      <p:bldP spid="12299" grpId="0"/>
      <p:bldP spid="12300" grpId="0"/>
      <p:bldP spid="13328" grpId="0"/>
      <p:bldP spid="13329" grpId="0"/>
      <p:bldP spid="13330" grpId="0"/>
      <p:bldP spid="13339" grpId="0"/>
      <p:bldP spid="42" grpId="0" animBg="1"/>
      <p:bldP spid="13341" grpId="0"/>
      <p:bldP spid="13343" grpId="0"/>
      <p:bldP spid="13344" grpId="0"/>
      <p:bldP spid="13345" grpId="0"/>
      <p:bldP spid="13357" grpId="0"/>
      <p:bldP spid="71" grpId="0" animBg="1"/>
      <p:bldP spid="74" grpId="0" animBg="1"/>
      <p:bldP spid="75" grpId="0"/>
      <p:bldP spid="51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圆角矩形 42"/>
          <p:cNvSpPr/>
          <p:nvPr/>
        </p:nvSpPr>
        <p:spPr>
          <a:xfrm>
            <a:off x="322263" y="908050"/>
            <a:ext cx="1439862" cy="431800"/>
          </a:xfrm>
          <a:prstGeom prst="round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2195513" y="1555750"/>
            <a:ext cx="6699250" cy="367347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5" name="圆角矩形 4"/>
          <p:cNvSpPr/>
          <p:nvPr/>
        </p:nvSpPr>
        <p:spPr>
          <a:xfrm>
            <a:off x="2771775" y="4076700"/>
            <a:ext cx="1295400" cy="649288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5365" name="TextBox 5"/>
          <p:cNvSpPr txBox="1">
            <a:spLocks noChangeArrowheads="1"/>
          </p:cNvSpPr>
          <p:nvPr/>
        </p:nvSpPr>
        <p:spPr bwMode="auto">
          <a:xfrm>
            <a:off x="3059113" y="3716338"/>
            <a:ext cx="129698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en-US" altLang="zh-CN" b="1"/>
              <a:t>tick</a:t>
            </a:r>
            <a:endParaRPr lang="zh-CN" altLang="en-US" b="1"/>
          </a:p>
        </p:txBody>
      </p:sp>
      <p:cxnSp>
        <p:nvCxnSpPr>
          <p:cNvPr id="7" name="直接箭头连接符 6"/>
          <p:cNvCxnSpPr/>
          <p:nvPr/>
        </p:nvCxnSpPr>
        <p:spPr>
          <a:xfrm>
            <a:off x="609600" y="3716338"/>
            <a:ext cx="1512888" cy="0"/>
          </a:xfrm>
          <a:prstGeom prst="straightConnector1">
            <a:avLst/>
          </a:prstGeom>
          <a:ln w="254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67" name="TextBox 7"/>
          <p:cNvSpPr txBox="1">
            <a:spLocks noChangeArrowheads="1"/>
          </p:cNvSpPr>
          <p:nvPr/>
        </p:nvSpPr>
        <p:spPr bwMode="auto">
          <a:xfrm>
            <a:off x="177800" y="3500438"/>
            <a:ext cx="9366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en-US" altLang="zh-CN" b="1"/>
              <a:t>t1</a:t>
            </a:r>
            <a:endParaRPr lang="zh-CN" altLang="en-US" b="1"/>
          </a:p>
        </p:txBody>
      </p:sp>
      <p:sp>
        <p:nvSpPr>
          <p:cNvPr id="15368" name="TextBox 8"/>
          <p:cNvSpPr txBox="1">
            <a:spLocks noChangeArrowheads="1"/>
          </p:cNvSpPr>
          <p:nvPr/>
        </p:nvSpPr>
        <p:spPr bwMode="auto">
          <a:xfrm>
            <a:off x="177800" y="4076700"/>
            <a:ext cx="9366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en-US" altLang="zh-CN" b="1"/>
              <a:t>t2</a:t>
            </a:r>
            <a:endParaRPr lang="zh-CN" altLang="en-US" b="1"/>
          </a:p>
        </p:txBody>
      </p:sp>
      <p:sp>
        <p:nvSpPr>
          <p:cNvPr id="15369" name="TextBox 9"/>
          <p:cNvSpPr txBox="1">
            <a:spLocks noChangeArrowheads="1"/>
          </p:cNvSpPr>
          <p:nvPr/>
        </p:nvSpPr>
        <p:spPr bwMode="auto">
          <a:xfrm>
            <a:off x="177800" y="4652963"/>
            <a:ext cx="9366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en-US" altLang="zh-CN" b="1"/>
              <a:t>t3</a:t>
            </a:r>
            <a:endParaRPr lang="zh-CN" altLang="en-US" b="1"/>
          </a:p>
        </p:txBody>
      </p:sp>
      <p:cxnSp>
        <p:nvCxnSpPr>
          <p:cNvPr id="11" name="直接箭头连接符 10"/>
          <p:cNvCxnSpPr/>
          <p:nvPr/>
        </p:nvCxnSpPr>
        <p:spPr>
          <a:xfrm>
            <a:off x="609600" y="4294188"/>
            <a:ext cx="1512888" cy="0"/>
          </a:xfrm>
          <a:prstGeom prst="straightConnector1">
            <a:avLst/>
          </a:prstGeom>
          <a:ln w="254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/>
          <p:nvPr/>
        </p:nvCxnSpPr>
        <p:spPr>
          <a:xfrm>
            <a:off x="609600" y="4870450"/>
            <a:ext cx="1512888" cy="0"/>
          </a:xfrm>
          <a:prstGeom prst="straightConnector1">
            <a:avLst/>
          </a:prstGeom>
          <a:ln w="254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/>
          <p:nvPr/>
        </p:nvCxnSpPr>
        <p:spPr>
          <a:xfrm flipV="1">
            <a:off x="4787900" y="1916113"/>
            <a:ext cx="649288" cy="1584325"/>
          </a:xfrm>
          <a:prstGeom prst="straightConnector1">
            <a:avLst/>
          </a:prstGeom>
          <a:ln w="254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/>
          <p:nvPr/>
        </p:nvCxnSpPr>
        <p:spPr>
          <a:xfrm flipV="1">
            <a:off x="4860925" y="2708275"/>
            <a:ext cx="719138" cy="1657350"/>
          </a:xfrm>
          <a:prstGeom prst="straightConnector1">
            <a:avLst/>
          </a:prstGeom>
          <a:ln w="254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/>
          <p:nvPr/>
        </p:nvCxnSpPr>
        <p:spPr>
          <a:xfrm flipV="1">
            <a:off x="4860925" y="3789363"/>
            <a:ext cx="576263" cy="1296987"/>
          </a:xfrm>
          <a:prstGeom prst="straightConnector1">
            <a:avLst/>
          </a:prstGeom>
          <a:ln w="254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/>
          <p:nvPr/>
        </p:nvCxnSpPr>
        <p:spPr>
          <a:xfrm>
            <a:off x="2195513" y="3716338"/>
            <a:ext cx="503237" cy="433387"/>
          </a:xfrm>
          <a:prstGeom prst="straightConnector1">
            <a:avLst/>
          </a:prstGeom>
          <a:ln w="254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/>
          <p:nvPr/>
        </p:nvCxnSpPr>
        <p:spPr>
          <a:xfrm>
            <a:off x="2338388" y="4294188"/>
            <a:ext cx="360362" cy="0"/>
          </a:xfrm>
          <a:prstGeom prst="straightConnector1">
            <a:avLst/>
          </a:prstGeom>
          <a:ln w="254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/>
          <p:nvPr/>
        </p:nvCxnSpPr>
        <p:spPr>
          <a:xfrm flipV="1">
            <a:off x="2266950" y="4581525"/>
            <a:ext cx="431800" cy="288925"/>
          </a:xfrm>
          <a:prstGeom prst="straightConnector1">
            <a:avLst/>
          </a:prstGeom>
          <a:ln w="254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/>
          <p:nvPr/>
        </p:nvCxnSpPr>
        <p:spPr>
          <a:xfrm flipV="1">
            <a:off x="4211638" y="3644900"/>
            <a:ext cx="576262" cy="504825"/>
          </a:xfrm>
          <a:prstGeom prst="straightConnector1">
            <a:avLst/>
          </a:prstGeom>
          <a:ln w="254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/>
          <p:nvPr/>
        </p:nvCxnSpPr>
        <p:spPr>
          <a:xfrm>
            <a:off x="4211638" y="4365625"/>
            <a:ext cx="504825" cy="0"/>
          </a:xfrm>
          <a:prstGeom prst="straightConnector1">
            <a:avLst/>
          </a:prstGeom>
          <a:ln w="254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/>
          <p:cNvCxnSpPr/>
          <p:nvPr/>
        </p:nvCxnSpPr>
        <p:spPr>
          <a:xfrm>
            <a:off x="4140200" y="4725988"/>
            <a:ext cx="576263" cy="360362"/>
          </a:xfrm>
          <a:prstGeom prst="straightConnector1">
            <a:avLst/>
          </a:prstGeom>
          <a:ln w="254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05" name="TextBox 24"/>
          <p:cNvSpPr txBox="1">
            <a:spLocks noChangeArrowheads="1"/>
          </p:cNvSpPr>
          <p:nvPr/>
        </p:nvSpPr>
        <p:spPr bwMode="auto">
          <a:xfrm>
            <a:off x="466725" y="908050"/>
            <a:ext cx="122396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zh-CN" altLang="en-US" b="1">
                <a:solidFill>
                  <a:srgbClr val="FF0000"/>
                </a:solidFill>
              </a:rPr>
              <a:t>极端状态</a:t>
            </a:r>
          </a:p>
        </p:txBody>
      </p:sp>
      <p:sp>
        <p:nvSpPr>
          <p:cNvPr id="15382" name="TextBox 25"/>
          <p:cNvSpPr txBox="1">
            <a:spLocks noChangeArrowheads="1"/>
          </p:cNvSpPr>
          <p:nvPr/>
        </p:nvSpPr>
        <p:spPr bwMode="auto">
          <a:xfrm>
            <a:off x="3275013" y="4221163"/>
            <a:ext cx="57626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en-US" altLang="zh-CN" b="1"/>
              <a:t>1</a:t>
            </a:r>
            <a:endParaRPr lang="zh-CN" altLang="en-US" b="1"/>
          </a:p>
        </p:txBody>
      </p:sp>
      <p:sp>
        <p:nvSpPr>
          <p:cNvPr id="15383" name="TextBox 27"/>
          <p:cNvSpPr txBox="1">
            <a:spLocks noChangeArrowheads="1"/>
          </p:cNvSpPr>
          <p:nvPr/>
        </p:nvSpPr>
        <p:spPr bwMode="auto">
          <a:xfrm>
            <a:off x="3348038" y="1123950"/>
            <a:ext cx="122396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en-US" altLang="zh-CN" b="1"/>
              <a:t>run</a:t>
            </a:r>
            <a:r>
              <a:rPr lang="zh-CN" altLang="en-US" b="1"/>
              <a:t>方法</a:t>
            </a:r>
          </a:p>
        </p:txBody>
      </p:sp>
      <p:sp>
        <p:nvSpPr>
          <p:cNvPr id="15384" name="矩形 29"/>
          <p:cNvSpPr>
            <a:spLocks noChangeArrowheads="1"/>
          </p:cNvSpPr>
          <p:nvPr/>
        </p:nvSpPr>
        <p:spPr bwMode="auto">
          <a:xfrm>
            <a:off x="2266950" y="3429000"/>
            <a:ext cx="4159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/>
              <a:t>①</a:t>
            </a:r>
          </a:p>
        </p:txBody>
      </p:sp>
      <p:sp>
        <p:nvSpPr>
          <p:cNvPr id="15385" name="矩形 30"/>
          <p:cNvSpPr>
            <a:spLocks noChangeArrowheads="1"/>
          </p:cNvSpPr>
          <p:nvPr/>
        </p:nvSpPr>
        <p:spPr bwMode="auto">
          <a:xfrm>
            <a:off x="4732338" y="2698750"/>
            <a:ext cx="4159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/>
              <a:t>②</a:t>
            </a:r>
          </a:p>
        </p:txBody>
      </p:sp>
      <p:sp>
        <p:nvSpPr>
          <p:cNvPr id="15386" name="矩形 31"/>
          <p:cNvSpPr>
            <a:spLocks noChangeArrowheads="1"/>
          </p:cNvSpPr>
          <p:nvPr/>
        </p:nvSpPr>
        <p:spPr bwMode="auto">
          <a:xfrm>
            <a:off x="4643438" y="3860800"/>
            <a:ext cx="4159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/>
              <a:t>④</a:t>
            </a:r>
          </a:p>
        </p:txBody>
      </p:sp>
      <p:sp>
        <p:nvSpPr>
          <p:cNvPr id="15387" name="矩形 32"/>
          <p:cNvSpPr>
            <a:spLocks noChangeArrowheads="1"/>
          </p:cNvSpPr>
          <p:nvPr/>
        </p:nvSpPr>
        <p:spPr bwMode="auto">
          <a:xfrm>
            <a:off x="2122488" y="4076700"/>
            <a:ext cx="4159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/>
              <a:t>③</a:t>
            </a:r>
          </a:p>
        </p:txBody>
      </p:sp>
      <p:sp>
        <p:nvSpPr>
          <p:cNvPr id="15388" name="矩形 35"/>
          <p:cNvSpPr>
            <a:spLocks noChangeArrowheads="1"/>
          </p:cNvSpPr>
          <p:nvPr/>
        </p:nvSpPr>
        <p:spPr bwMode="auto">
          <a:xfrm>
            <a:off x="2122488" y="4510088"/>
            <a:ext cx="41433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/>
              <a:t>⑤</a:t>
            </a:r>
          </a:p>
        </p:txBody>
      </p:sp>
      <p:sp>
        <p:nvSpPr>
          <p:cNvPr id="15389" name="矩形 40"/>
          <p:cNvSpPr>
            <a:spLocks noChangeArrowheads="1"/>
          </p:cNvSpPr>
          <p:nvPr/>
        </p:nvSpPr>
        <p:spPr bwMode="auto">
          <a:xfrm>
            <a:off x="4787900" y="4510088"/>
            <a:ext cx="4159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/>
              <a:t>⑥</a:t>
            </a:r>
          </a:p>
        </p:txBody>
      </p:sp>
      <p:sp>
        <p:nvSpPr>
          <p:cNvPr id="42" name="圆角矩形 41"/>
          <p:cNvSpPr/>
          <p:nvPr/>
        </p:nvSpPr>
        <p:spPr>
          <a:xfrm>
            <a:off x="4716463" y="1844675"/>
            <a:ext cx="936625" cy="432117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5391" name="TextBox 42"/>
          <p:cNvSpPr txBox="1">
            <a:spLocks noChangeArrowheads="1"/>
          </p:cNvSpPr>
          <p:nvPr/>
        </p:nvSpPr>
        <p:spPr bwMode="auto">
          <a:xfrm>
            <a:off x="4716463" y="5662613"/>
            <a:ext cx="9366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zh-CN" altLang="en-US" b="1">
                <a:solidFill>
                  <a:srgbClr val="FF0000"/>
                </a:solidFill>
              </a:rPr>
              <a:t>被挂起</a:t>
            </a:r>
          </a:p>
        </p:txBody>
      </p:sp>
      <p:cxnSp>
        <p:nvCxnSpPr>
          <p:cNvPr id="44" name="直接箭头连接符 43"/>
          <p:cNvCxnSpPr/>
          <p:nvPr/>
        </p:nvCxnSpPr>
        <p:spPr>
          <a:xfrm flipV="1">
            <a:off x="5724525" y="3860800"/>
            <a:ext cx="2952750" cy="7938"/>
          </a:xfrm>
          <a:prstGeom prst="straightConnector1">
            <a:avLst/>
          </a:prstGeom>
          <a:ln w="254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箭头连接符 44"/>
          <p:cNvCxnSpPr/>
          <p:nvPr/>
        </p:nvCxnSpPr>
        <p:spPr>
          <a:xfrm flipV="1">
            <a:off x="5724525" y="2924175"/>
            <a:ext cx="2952750" cy="0"/>
          </a:xfrm>
          <a:prstGeom prst="straightConnector1">
            <a:avLst/>
          </a:prstGeom>
          <a:ln w="254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箭头连接符 45"/>
          <p:cNvCxnSpPr/>
          <p:nvPr/>
        </p:nvCxnSpPr>
        <p:spPr>
          <a:xfrm>
            <a:off x="5724525" y="1987550"/>
            <a:ext cx="2952750" cy="0"/>
          </a:xfrm>
          <a:prstGeom prst="straightConnector1">
            <a:avLst/>
          </a:prstGeom>
          <a:ln w="254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95" name="矩形 46"/>
          <p:cNvSpPr>
            <a:spLocks noChangeArrowheads="1"/>
          </p:cNvSpPr>
          <p:nvPr/>
        </p:nvSpPr>
        <p:spPr bwMode="auto">
          <a:xfrm>
            <a:off x="5813425" y="1628775"/>
            <a:ext cx="4159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/>
              <a:t>⑦</a:t>
            </a:r>
          </a:p>
        </p:txBody>
      </p:sp>
      <p:sp>
        <p:nvSpPr>
          <p:cNvPr id="15396" name="矩形 47"/>
          <p:cNvSpPr>
            <a:spLocks noChangeArrowheads="1"/>
          </p:cNvSpPr>
          <p:nvPr/>
        </p:nvSpPr>
        <p:spPr bwMode="auto">
          <a:xfrm>
            <a:off x="5795963" y="2554288"/>
            <a:ext cx="49688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/>
              <a:t>⑧</a:t>
            </a:r>
          </a:p>
        </p:txBody>
      </p:sp>
      <p:sp>
        <p:nvSpPr>
          <p:cNvPr id="15397" name="矩形 48"/>
          <p:cNvSpPr>
            <a:spLocks noChangeArrowheads="1"/>
          </p:cNvSpPr>
          <p:nvPr/>
        </p:nvSpPr>
        <p:spPr bwMode="auto">
          <a:xfrm>
            <a:off x="5795963" y="3419475"/>
            <a:ext cx="4159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/>
              <a:t>⑨</a:t>
            </a:r>
          </a:p>
        </p:txBody>
      </p:sp>
      <p:sp>
        <p:nvSpPr>
          <p:cNvPr id="15398" name="TextBox 49"/>
          <p:cNvSpPr txBox="1">
            <a:spLocks noChangeArrowheads="1"/>
          </p:cNvSpPr>
          <p:nvPr/>
        </p:nvSpPr>
        <p:spPr bwMode="auto">
          <a:xfrm>
            <a:off x="6084888" y="1619250"/>
            <a:ext cx="288131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zh-CN" altLang="en-US" b="1"/>
              <a:t>输出，打印车票：</a:t>
            </a:r>
            <a:r>
              <a:rPr lang="en-US" altLang="zh-CN" b="1"/>
              <a:t>tick = 1</a:t>
            </a:r>
            <a:endParaRPr lang="zh-CN" altLang="en-US" b="1"/>
          </a:p>
        </p:txBody>
      </p:sp>
      <p:sp>
        <p:nvSpPr>
          <p:cNvPr id="15399" name="TextBox 50"/>
          <p:cNvSpPr txBox="1">
            <a:spLocks noChangeArrowheads="1"/>
          </p:cNvSpPr>
          <p:nvPr/>
        </p:nvSpPr>
        <p:spPr bwMode="auto">
          <a:xfrm>
            <a:off x="6084888" y="2555875"/>
            <a:ext cx="288131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zh-CN" altLang="en-US" b="1"/>
              <a:t>输出，打印车票：</a:t>
            </a:r>
            <a:r>
              <a:rPr lang="en-US" altLang="zh-CN" b="1"/>
              <a:t>tick = </a:t>
            </a:r>
            <a:r>
              <a:rPr lang="en-US" altLang="zh-CN" b="1">
                <a:solidFill>
                  <a:srgbClr val="FF0000"/>
                </a:solidFill>
              </a:rPr>
              <a:t>0</a:t>
            </a:r>
            <a:endParaRPr lang="zh-CN" altLang="en-US" b="1">
              <a:solidFill>
                <a:srgbClr val="FF0000"/>
              </a:solidFill>
            </a:endParaRPr>
          </a:p>
        </p:txBody>
      </p:sp>
      <p:sp>
        <p:nvSpPr>
          <p:cNvPr id="15400" name="TextBox 51"/>
          <p:cNvSpPr txBox="1">
            <a:spLocks noChangeArrowheads="1"/>
          </p:cNvSpPr>
          <p:nvPr/>
        </p:nvSpPr>
        <p:spPr bwMode="auto">
          <a:xfrm>
            <a:off x="6084888" y="3419475"/>
            <a:ext cx="305911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zh-CN" altLang="en-US" b="1"/>
              <a:t>输出，打印车票：</a:t>
            </a:r>
            <a:r>
              <a:rPr lang="en-US" altLang="zh-CN" b="1"/>
              <a:t>tick =</a:t>
            </a:r>
            <a:r>
              <a:rPr lang="en-US" altLang="zh-CN" b="1">
                <a:solidFill>
                  <a:srgbClr val="FF0000"/>
                </a:solidFill>
              </a:rPr>
              <a:t>-1</a:t>
            </a:r>
            <a:r>
              <a:rPr lang="en-US" altLang="zh-CN" b="1"/>
              <a:t> </a:t>
            </a:r>
            <a:endParaRPr lang="zh-CN" altLang="en-US" b="1"/>
          </a:p>
        </p:txBody>
      </p:sp>
    </p:spTree>
    <p:extLst>
      <p:ext uri="{BB962C8B-B14F-4D97-AF65-F5344CB8AC3E}">
        <p14:creationId xmlns:p14="http://schemas.microsoft.com/office/powerpoint/2010/main" val="2561982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5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5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5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15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15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15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000"/>
                                        <p:tgtEl>
                                          <p:spTgt spid="15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47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51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6" dur="500"/>
                                        <p:tgtEl>
                                          <p:spTgt spid="15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53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53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5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53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53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15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82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8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8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90" dur="500"/>
                                        <p:tgtEl>
                                          <p:spTgt spid="15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 nodeType="clickPar">
                      <p:stCondLst>
                        <p:cond delay="indefinite"/>
                      </p:stCondLst>
                      <p:childTnLst>
                        <p:par>
                          <p:cTn id="9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3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95" dur="500"/>
                                        <p:tgtEl>
                                          <p:spTgt spid="15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9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0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2" dur="500"/>
                                        <p:tgtEl>
                                          <p:spTgt spid="15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 nodeType="clickPar">
                      <p:stCondLst>
                        <p:cond delay="indefinite"/>
                      </p:stCondLst>
                      <p:childTnLst>
                        <p:par>
                          <p:cTn id="1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1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153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153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15" dur="1000"/>
                                        <p:tgtEl>
                                          <p:spTgt spid="15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153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153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20" dur="1000"/>
                                        <p:tgtEl>
                                          <p:spTgt spid="15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25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27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153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1000" fill="hold"/>
                                        <p:tgtEl>
                                          <p:spTgt spid="153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1" dur="1000"/>
                                        <p:tgtEl>
                                          <p:spTgt spid="15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153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1000" fill="hold"/>
                                        <p:tgtEl>
                                          <p:spTgt spid="153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6" dur="1000"/>
                                        <p:tgtEl>
                                          <p:spTgt spid="15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9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41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43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5" dur="1000" fill="hold"/>
                                        <p:tgtEl>
                                          <p:spTgt spid="153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1000" fill="hold"/>
                                        <p:tgtEl>
                                          <p:spTgt spid="153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47" dur="1000"/>
                                        <p:tgtEl>
                                          <p:spTgt spid="15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0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52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5" dur="1000" fill="hold"/>
                                        <p:tgtEl>
                                          <p:spTgt spid="154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1000" fill="hold"/>
                                        <p:tgtEl>
                                          <p:spTgt spid="154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57" dur="1000"/>
                                        <p:tgtEl>
                                          <p:spTgt spid="15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5365" grpId="0"/>
      <p:bldP spid="15367" grpId="0"/>
      <p:bldP spid="15368" grpId="0"/>
      <p:bldP spid="15369" grpId="0"/>
      <p:bldP spid="15382" grpId="0"/>
      <p:bldP spid="15383" grpId="0"/>
      <p:bldP spid="15384" grpId="0"/>
      <p:bldP spid="15385" grpId="0"/>
      <p:bldP spid="15386" grpId="0"/>
      <p:bldP spid="15387" grpId="0"/>
      <p:bldP spid="15388" grpId="0"/>
      <p:bldP spid="15389" grpId="0"/>
      <p:bldP spid="42" grpId="0" animBg="1"/>
      <p:bldP spid="15391" grpId="0"/>
      <p:bldP spid="15395" grpId="0"/>
      <p:bldP spid="15396" grpId="0"/>
      <p:bldP spid="15397" grpId="0"/>
      <p:bldP spid="15398" grpId="0"/>
      <p:bldP spid="15399" grpId="0"/>
      <p:bldP spid="15400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466725" y="692126"/>
            <a:ext cx="8210550" cy="280987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000"/>
          </a:p>
        </p:txBody>
      </p:sp>
      <p:sp>
        <p:nvSpPr>
          <p:cNvPr id="17412" name="TextBox 2"/>
          <p:cNvSpPr txBox="1">
            <a:spLocks noChangeArrowheads="1"/>
          </p:cNvSpPr>
          <p:nvPr/>
        </p:nvSpPr>
        <p:spPr bwMode="auto">
          <a:xfrm>
            <a:off x="251520" y="3900488"/>
            <a:ext cx="8892480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en-US" altLang="zh-CN" sz="2000" dirty="0"/>
              <a:t>1</a:t>
            </a:r>
            <a:r>
              <a:rPr lang="en-US" altLang="zh-CN" sz="2000" b="1" dirty="0"/>
              <a:t>. </a:t>
            </a:r>
            <a:r>
              <a:rPr lang="zh-CN" altLang="zh-CN" sz="2000" dirty="0"/>
              <a:t>多线程出现了安全问题</a:t>
            </a:r>
          </a:p>
          <a:p>
            <a:pPr eaLnBrk="1" hangingPunct="1"/>
            <a:r>
              <a:rPr lang="en-US" altLang="zh-CN" sz="2000" dirty="0"/>
              <a:t>      </a:t>
            </a:r>
          </a:p>
          <a:p>
            <a:pPr eaLnBrk="1" hangingPunct="1"/>
            <a:endParaRPr lang="zh-CN" altLang="zh-CN" sz="2000" dirty="0"/>
          </a:p>
          <a:p>
            <a:pPr eaLnBrk="1" hangingPunct="1"/>
            <a:endParaRPr lang="en-US" altLang="zh-CN" sz="2000" dirty="0"/>
          </a:p>
          <a:p>
            <a:pPr eaLnBrk="1" hangingPunct="1"/>
            <a:endParaRPr lang="en-US" altLang="zh-CN" sz="2000" dirty="0"/>
          </a:p>
          <a:p>
            <a:pPr eaLnBrk="1" hangingPunct="1"/>
            <a:endParaRPr lang="zh-CN" altLang="en-US" sz="2000" dirty="0"/>
          </a:p>
        </p:txBody>
      </p:sp>
      <p:sp>
        <p:nvSpPr>
          <p:cNvPr id="17413" name="TextBox 5"/>
          <p:cNvSpPr txBox="1">
            <a:spLocks noChangeArrowheads="1"/>
          </p:cNvSpPr>
          <p:nvPr/>
        </p:nvSpPr>
        <p:spPr bwMode="auto">
          <a:xfrm>
            <a:off x="682625" y="620688"/>
            <a:ext cx="7994650" cy="286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private </a:t>
            </a:r>
            <a:r>
              <a:rPr lang="en-US" altLang="zh-CN" dirty="0" err="1">
                <a:latin typeface="Times New Roman" pitchFamily="18" charset="0"/>
                <a:cs typeface="Times New Roman" pitchFamily="18" charset="0"/>
              </a:rPr>
              <a:t>int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tick = 100;</a:t>
            </a:r>
          </a:p>
          <a:p>
            <a:pPr eaLnBrk="1" hangingPunct="1"/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public void run(){</a:t>
            </a:r>
          </a:p>
          <a:p>
            <a:pPr eaLnBrk="1" hangingPunct="1"/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  while(true){</a:t>
            </a:r>
          </a:p>
          <a:p>
            <a:pPr eaLnBrk="1" hangingPunct="1"/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     if(tick&gt;0){</a:t>
            </a:r>
          </a:p>
          <a:p>
            <a:pPr eaLnBrk="1" hangingPunct="1"/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        try{</a:t>
            </a:r>
          </a:p>
          <a:p>
            <a:pPr eaLnBrk="1" hangingPunct="1"/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           </a:t>
            </a:r>
            <a:r>
              <a:rPr lang="en-US" altLang="zh-CN" dirty="0" err="1">
                <a:latin typeface="Times New Roman" pitchFamily="18" charset="0"/>
                <a:cs typeface="Times New Roman" pitchFamily="18" charset="0"/>
              </a:rPr>
              <a:t>Thread.sleep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(10);</a:t>
            </a:r>
          </a:p>
          <a:p>
            <a:pPr eaLnBrk="1" hangingPunct="1"/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        }catch(</a:t>
            </a:r>
            <a:r>
              <a:rPr lang="en-US" altLang="zh-CN" dirty="0" err="1">
                <a:latin typeface="Times New Roman" pitchFamily="18" charset="0"/>
                <a:cs typeface="Times New Roman" pitchFamily="18" charset="0"/>
              </a:rPr>
              <a:t>InterruptedException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e){ </a:t>
            </a:r>
            <a:r>
              <a:rPr lang="en-US" altLang="zh-CN" dirty="0" err="1">
                <a:latin typeface="Times New Roman" pitchFamily="18" charset="0"/>
                <a:cs typeface="Times New Roman" pitchFamily="18" charset="0"/>
              </a:rPr>
              <a:t>e.printStackTrace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();}</a:t>
            </a:r>
          </a:p>
          <a:p>
            <a:pPr eaLnBrk="1" hangingPunct="1"/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       </a:t>
            </a:r>
            <a:r>
              <a:rPr lang="en-US" altLang="zh-CN" dirty="0" err="1">
                <a:latin typeface="Times New Roman" pitchFamily="18" charset="0"/>
                <a:cs typeface="Times New Roman" pitchFamily="18" charset="0"/>
              </a:rPr>
              <a:t>System.out.println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dirty="0" err="1">
                <a:latin typeface="Times New Roman" pitchFamily="18" charset="0"/>
                <a:cs typeface="Times New Roman" pitchFamily="18" charset="0"/>
              </a:rPr>
              <a:t>Thread.currentThread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().</a:t>
            </a:r>
            <a:r>
              <a:rPr lang="en-US" altLang="zh-CN" dirty="0" err="1">
                <a:latin typeface="Times New Roman" pitchFamily="18" charset="0"/>
                <a:cs typeface="Times New Roman" pitchFamily="18" charset="0"/>
              </a:rPr>
              <a:t>getName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()+“</a:t>
            </a:r>
            <a:r>
              <a:rPr lang="zh-CN" altLang="en-US" dirty="0">
                <a:latin typeface="Times New Roman" pitchFamily="18" charset="0"/>
                <a:cs typeface="Times New Roman" pitchFamily="18" charset="0"/>
              </a:rPr>
              <a:t>售出车票，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tick</a:t>
            </a:r>
            <a:r>
              <a:rPr lang="zh-CN" altLang="en-US" dirty="0">
                <a:latin typeface="Times New Roman" pitchFamily="18" charset="0"/>
                <a:cs typeface="Times New Roman" pitchFamily="18" charset="0"/>
              </a:rPr>
              <a:t>号为：      </a:t>
            </a:r>
            <a:endParaRPr lang="en-US" altLang="zh-CN" dirty="0">
              <a:latin typeface="Times New Roman" pitchFamily="18" charset="0"/>
              <a:cs typeface="Times New Roman" pitchFamily="18" charset="0"/>
            </a:endParaRPr>
          </a:p>
          <a:p>
            <a:pPr eaLnBrk="1" hangingPunct="1"/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        "+tick--);</a:t>
            </a:r>
          </a:p>
          <a:p>
            <a:pPr eaLnBrk="1" hangingPunct="1"/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}  }  }</a:t>
            </a:r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539551" y="4593322"/>
            <a:ext cx="8424937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zh-CN" altLang="zh-CN" sz="2000" dirty="0"/>
              <a:t>当多条语句在操作同一个线程共享数据时，一个线程对多条语句只执行了一部分，还没有执行完，另一个线程参与进来执行。导致共享数据的错误。</a:t>
            </a:r>
            <a:endParaRPr lang="zh-CN" altLang="en-US" sz="2000" dirty="0"/>
          </a:p>
        </p:txBody>
      </p: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251520" y="4221163"/>
            <a:ext cx="18732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en-US" altLang="zh-CN" sz="2000" dirty="0"/>
              <a:t>2</a:t>
            </a:r>
            <a:r>
              <a:rPr lang="en-US" altLang="zh-CN" sz="2000" b="1" dirty="0"/>
              <a:t>. </a:t>
            </a:r>
            <a:r>
              <a:rPr lang="zh-CN" altLang="zh-CN" sz="2000" b="1" dirty="0"/>
              <a:t>问题的原因：</a:t>
            </a:r>
            <a:endParaRPr lang="en-US" altLang="zh-CN" sz="2000" b="1" dirty="0"/>
          </a:p>
        </p:txBody>
      </p: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251520" y="5261198"/>
            <a:ext cx="21621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en-US" altLang="zh-CN" sz="2000" dirty="0"/>
              <a:t>3</a:t>
            </a:r>
            <a:r>
              <a:rPr lang="en-US" altLang="zh-CN" sz="2000" b="1" dirty="0"/>
              <a:t>. </a:t>
            </a:r>
            <a:r>
              <a:rPr lang="zh-CN" altLang="zh-CN" sz="2000" b="1" dirty="0"/>
              <a:t>解决办法</a:t>
            </a:r>
            <a:r>
              <a:rPr lang="en-US" altLang="zh-CN" sz="2000" b="1" dirty="0"/>
              <a:t>: </a:t>
            </a:r>
          </a:p>
        </p:txBody>
      </p:sp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611560" y="5589240"/>
            <a:ext cx="8352928" cy="1014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zh-CN" altLang="zh-CN" sz="2000" dirty="0"/>
              <a:t>对多条操作共享数据的语句，只能让一个线程都执行完，在执行过程中，其他线程不可以参与执行。</a:t>
            </a:r>
          </a:p>
          <a:p>
            <a:pPr eaLnBrk="1" hangingPunct="1"/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750601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0" grpId="0"/>
      <p:bldP spid="11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"/>
          <p:cNvSpPr txBox="1">
            <a:spLocks noChangeArrowheads="1"/>
          </p:cNvSpPr>
          <p:nvPr/>
        </p:nvSpPr>
        <p:spPr bwMode="auto">
          <a:xfrm>
            <a:off x="35496" y="569868"/>
            <a:ext cx="9072563" cy="59554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/>
              <a:t>/**</a:t>
            </a:r>
          </a:p>
          <a:p>
            <a:pPr>
              <a:lnSpc>
                <a:spcPct val="150000"/>
              </a:lnSpc>
            </a:pPr>
            <a:r>
              <a:rPr lang="zh-CN" altLang="en-US" dirty="0"/>
              <a:t> * </a:t>
            </a:r>
            <a:r>
              <a:rPr lang="zh-CN" altLang="en-US" sz="2000" b="1" dirty="0"/>
              <a:t>刚才的售票问题：</a:t>
            </a:r>
            <a:endParaRPr lang="en-US" altLang="zh-CN" sz="2000" b="1" dirty="0"/>
          </a:p>
          <a:p>
            <a:pPr>
              <a:lnSpc>
                <a:spcPct val="150000"/>
              </a:lnSpc>
            </a:pPr>
            <a:r>
              <a:rPr lang="en-US" altLang="zh-CN" dirty="0"/>
              <a:t> </a:t>
            </a:r>
            <a:r>
              <a:rPr lang="zh-CN" altLang="en-US" dirty="0"/>
              <a:t>* 线程的同步：线程的安全问题</a:t>
            </a:r>
          </a:p>
          <a:p>
            <a:pPr>
              <a:lnSpc>
                <a:spcPct val="150000"/>
              </a:lnSpc>
            </a:pPr>
            <a:r>
              <a:rPr lang="zh-CN" altLang="en-US" dirty="0"/>
              <a:t> * 此程序存在安全问题，打印车票时，会出现重票和错票</a:t>
            </a:r>
          </a:p>
          <a:p>
            <a:pPr>
              <a:lnSpc>
                <a:spcPct val="150000"/>
              </a:lnSpc>
            </a:pPr>
            <a:r>
              <a:rPr lang="zh-CN" altLang="en-US" dirty="0"/>
              <a:t> * </a:t>
            </a:r>
            <a:r>
              <a:rPr lang="en-US" altLang="zh-CN" dirty="0"/>
              <a:t>1.</a:t>
            </a:r>
            <a:r>
              <a:rPr lang="zh-CN" altLang="en-US" dirty="0"/>
              <a:t>线程安全问题存在的原因：</a:t>
            </a:r>
          </a:p>
          <a:p>
            <a:pPr>
              <a:lnSpc>
                <a:spcPct val="150000"/>
              </a:lnSpc>
            </a:pPr>
            <a:r>
              <a:rPr lang="zh-CN" altLang="en-US" dirty="0"/>
              <a:t> *   由于一个线程在操作共享数据的过程中，未执行完毕的情况下，另外一个线程参与进来，导致了共享数据的安全问题。</a:t>
            </a:r>
          </a:p>
          <a:p>
            <a:pPr>
              <a:lnSpc>
                <a:spcPct val="150000"/>
              </a:lnSpc>
            </a:pPr>
            <a:r>
              <a:rPr lang="zh-CN" altLang="en-US" dirty="0"/>
              <a:t> * </a:t>
            </a:r>
            <a:r>
              <a:rPr lang="en-US" altLang="zh-CN" dirty="0"/>
              <a:t>2.</a:t>
            </a:r>
            <a:r>
              <a:rPr lang="zh-CN" altLang="en-US" dirty="0"/>
              <a:t>如何解决线程的安全问题：</a:t>
            </a:r>
          </a:p>
          <a:p>
            <a:pPr>
              <a:lnSpc>
                <a:spcPct val="150000"/>
              </a:lnSpc>
            </a:pPr>
            <a:r>
              <a:rPr lang="zh-CN" altLang="en-US" dirty="0"/>
              <a:t> *   必须让一个线程在操作共享数据的过程中，其他线程不能参与其中。当一个线程操作共享数据完毕以后，其他线程才能操作共享数据。</a:t>
            </a:r>
          </a:p>
          <a:p>
            <a:pPr>
              <a:lnSpc>
                <a:spcPct val="150000"/>
              </a:lnSpc>
            </a:pPr>
            <a:r>
              <a:rPr lang="zh-CN" altLang="en-US" dirty="0"/>
              <a:t> * </a:t>
            </a:r>
            <a:r>
              <a:rPr lang="en-US" altLang="zh-CN" dirty="0"/>
              <a:t>3.Java</a:t>
            </a:r>
            <a:r>
              <a:rPr lang="zh-CN" altLang="en-US" dirty="0"/>
              <a:t>是如何实现线程的安全问题，线程的同步机制：</a:t>
            </a:r>
          </a:p>
          <a:p>
            <a:pPr>
              <a:lnSpc>
                <a:spcPct val="150000"/>
              </a:lnSpc>
            </a:pPr>
            <a:r>
              <a:rPr lang="zh-CN" altLang="en-US" dirty="0"/>
              <a:t> *   方式一：同步代码块</a:t>
            </a:r>
          </a:p>
          <a:p>
            <a:pPr>
              <a:lnSpc>
                <a:spcPct val="150000"/>
              </a:lnSpc>
            </a:pPr>
            <a:r>
              <a:rPr lang="zh-CN" altLang="en-US" dirty="0"/>
              <a:t> *   方式二：同步方法</a:t>
            </a:r>
          </a:p>
          <a:p>
            <a:pPr>
              <a:lnSpc>
                <a:spcPct val="150000"/>
              </a:lnSpc>
            </a:pPr>
            <a:r>
              <a:rPr lang="zh-CN" altLang="en-US" dirty="0"/>
              <a:t> *</a:t>
            </a:r>
            <a:r>
              <a:rPr lang="en-US" altLang="zh-CN" dirty="0"/>
              <a:t>/</a:t>
            </a:r>
            <a:endParaRPr lang="zh-CN" altLang="en-US" dirty="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0" name="TextBox 13"/>
          <p:cNvSpPr txBox="1">
            <a:spLocks noChangeArrowheads="1"/>
          </p:cNvSpPr>
          <p:nvPr/>
        </p:nvSpPr>
        <p:spPr bwMode="auto">
          <a:xfrm>
            <a:off x="466725" y="1985978"/>
            <a:ext cx="8139113" cy="3786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marL="457200" indent="-457200" eaLnBrk="1" hangingPunct="1">
              <a:buFont typeface="+mj-lt"/>
              <a:buAutoNum type="arabicPeriod"/>
            </a:pPr>
            <a:r>
              <a:rPr lang="en-US" altLang="zh-CN" sz="2400" b="1" dirty="0">
                <a:solidFill>
                  <a:srgbClr val="C00000"/>
                </a:solidFill>
                <a:latin typeface="+mn-lt"/>
              </a:rPr>
              <a:t>synchronized (</a:t>
            </a:r>
            <a:r>
              <a:rPr lang="zh-CN" altLang="en-US" sz="2400" b="1" dirty="0">
                <a:solidFill>
                  <a:srgbClr val="C00000"/>
                </a:solidFill>
                <a:latin typeface="+mn-lt"/>
              </a:rPr>
              <a:t>对象）</a:t>
            </a:r>
            <a:r>
              <a:rPr lang="en-US" altLang="zh-CN" sz="2400" b="1" dirty="0">
                <a:solidFill>
                  <a:srgbClr val="C00000"/>
                </a:solidFill>
                <a:latin typeface="+mn-lt"/>
              </a:rPr>
              <a:t>{</a:t>
            </a:r>
          </a:p>
          <a:p>
            <a:pPr eaLnBrk="1" hangingPunct="1"/>
            <a:r>
              <a:rPr lang="en-US" sz="2400" b="1" dirty="0">
                <a:solidFill>
                  <a:srgbClr val="C00000"/>
                </a:solidFill>
                <a:latin typeface="+mn-lt"/>
              </a:rPr>
              <a:t>          </a:t>
            </a:r>
            <a:r>
              <a:rPr lang="en-US" altLang="zh-CN" sz="2400" b="1" dirty="0">
                <a:solidFill>
                  <a:srgbClr val="C00000"/>
                </a:solidFill>
                <a:latin typeface="+mn-lt"/>
              </a:rPr>
              <a:t>// </a:t>
            </a:r>
            <a:r>
              <a:rPr lang="zh-CN" altLang="en-US" sz="2400" b="1" dirty="0">
                <a:solidFill>
                  <a:srgbClr val="C00000"/>
                </a:solidFill>
                <a:latin typeface="+mn-lt"/>
              </a:rPr>
              <a:t>需要被同步的代码；</a:t>
            </a:r>
            <a:endParaRPr lang="en-US" sz="2400" b="1" dirty="0">
              <a:solidFill>
                <a:srgbClr val="C00000"/>
              </a:solidFill>
              <a:latin typeface="+mn-lt"/>
            </a:endParaRPr>
          </a:p>
          <a:p>
            <a:pPr eaLnBrk="1" hangingPunct="1"/>
            <a:r>
              <a:rPr lang="en-US" sz="2400" b="1" dirty="0">
                <a:solidFill>
                  <a:srgbClr val="C00000"/>
                </a:solidFill>
                <a:latin typeface="+mn-lt"/>
              </a:rPr>
              <a:t>    </a:t>
            </a:r>
            <a:r>
              <a:rPr lang="en-US" altLang="zh-CN" sz="2400" b="1" dirty="0">
                <a:solidFill>
                  <a:srgbClr val="C00000"/>
                </a:solidFill>
                <a:latin typeface="+mn-lt"/>
              </a:rPr>
              <a:t>}</a:t>
            </a:r>
          </a:p>
          <a:p>
            <a:pPr eaLnBrk="1" hangingPunct="1"/>
            <a:endParaRPr lang="en-US" sz="2400" b="1" dirty="0">
              <a:latin typeface="+mn-lt"/>
            </a:endParaRPr>
          </a:p>
          <a:p>
            <a:pPr marL="457200" indent="-457200" eaLnBrk="1" hangingPunct="1">
              <a:buAutoNum type="arabicPeriod" startAt="2"/>
            </a:pPr>
            <a:r>
              <a:rPr lang="en-US" altLang="zh-CN" sz="2400" b="1" dirty="0">
                <a:latin typeface="+mn-lt"/>
              </a:rPr>
              <a:t>synchronized</a:t>
            </a:r>
            <a:r>
              <a:rPr lang="zh-CN" altLang="en-US" sz="2400" b="1" dirty="0">
                <a:latin typeface="+mn-lt"/>
              </a:rPr>
              <a:t>还可以放在方法声明中，表示整个方法</a:t>
            </a:r>
            <a:endParaRPr lang="en-US" altLang="zh-CN" sz="2400" b="1" dirty="0">
              <a:latin typeface="+mn-lt"/>
            </a:endParaRPr>
          </a:p>
          <a:p>
            <a:pPr eaLnBrk="1" hangingPunct="1"/>
            <a:r>
              <a:rPr lang="en-US" altLang="zh-CN" sz="2400" b="1" dirty="0">
                <a:latin typeface="+mn-lt"/>
              </a:rPr>
              <a:t>      </a:t>
            </a:r>
            <a:r>
              <a:rPr lang="zh-CN" altLang="en-US" sz="2400" b="1" dirty="0">
                <a:latin typeface="+mn-lt"/>
              </a:rPr>
              <a:t>为同步方法。</a:t>
            </a:r>
            <a:endParaRPr lang="en-US" sz="2400" b="1" dirty="0">
              <a:latin typeface="+mn-lt"/>
            </a:endParaRPr>
          </a:p>
          <a:p>
            <a:pPr eaLnBrk="1" hangingPunct="1"/>
            <a:r>
              <a:rPr lang="zh-CN" altLang="en-US" sz="2400" b="1" dirty="0">
                <a:latin typeface="+mn-lt"/>
              </a:rPr>
              <a:t>例如：</a:t>
            </a:r>
            <a:endParaRPr lang="en-US" sz="2400" b="1" dirty="0">
              <a:latin typeface="+mn-lt"/>
            </a:endParaRPr>
          </a:p>
          <a:p>
            <a:pPr eaLnBrk="1" hangingPunct="1"/>
            <a:r>
              <a:rPr lang="en-US" sz="2400" b="1" dirty="0">
                <a:solidFill>
                  <a:srgbClr val="C00000"/>
                </a:solidFill>
                <a:latin typeface="+mn-lt"/>
              </a:rPr>
              <a:t>    </a:t>
            </a:r>
            <a:r>
              <a:rPr lang="en-US" altLang="zh-CN" sz="2400" b="1" dirty="0">
                <a:solidFill>
                  <a:srgbClr val="C00000"/>
                </a:solidFill>
                <a:latin typeface="+mn-lt"/>
              </a:rPr>
              <a:t>public synchronized void show (String name){ </a:t>
            </a:r>
          </a:p>
          <a:p>
            <a:pPr eaLnBrk="1" hangingPunct="1"/>
            <a:r>
              <a:rPr lang="en-US" sz="2400" b="1" dirty="0">
                <a:solidFill>
                  <a:srgbClr val="C00000"/>
                </a:solidFill>
                <a:latin typeface="+mn-lt"/>
              </a:rPr>
              <a:t>            </a:t>
            </a:r>
            <a:r>
              <a:rPr lang="en-US" altLang="zh-CN" sz="2400" b="1" dirty="0">
                <a:solidFill>
                  <a:srgbClr val="C00000"/>
                </a:solidFill>
                <a:latin typeface="+mn-lt"/>
              </a:rPr>
              <a:t>….</a:t>
            </a:r>
          </a:p>
          <a:p>
            <a:pPr eaLnBrk="1" hangingPunct="1"/>
            <a:r>
              <a:rPr lang="en-US" sz="2400" b="1" dirty="0">
                <a:solidFill>
                  <a:srgbClr val="C00000"/>
                </a:solidFill>
                <a:latin typeface="+mn-lt"/>
              </a:rPr>
              <a:t>   </a:t>
            </a:r>
            <a:r>
              <a:rPr lang="en-US" altLang="zh-CN" sz="2400" b="1" dirty="0">
                <a:solidFill>
                  <a:srgbClr val="C00000"/>
                </a:solidFill>
                <a:latin typeface="+mn-lt"/>
              </a:rPr>
              <a:t>}</a:t>
            </a:r>
            <a:endParaRPr lang="zh-CN" altLang="en-US" sz="2400" b="1" dirty="0">
              <a:solidFill>
                <a:srgbClr val="C00000"/>
              </a:solidFill>
              <a:latin typeface="+mn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66724" y="1052736"/>
            <a:ext cx="81391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rgbClr val="C00000"/>
              </a:buClr>
              <a:buFont typeface="Wingdings" panose="05000000000000000000" pitchFamily="2" charset="2"/>
              <a:buChar char="l"/>
            </a:pPr>
            <a:r>
              <a:rPr lang="en-US" altLang="zh-CN" sz="2400" b="1" dirty="0">
                <a:ea typeface="宋体" pitchFamily="2" charset="-122"/>
                <a:cs typeface="Times New Roman" pitchFamily="18" charset="0"/>
              </a:rPr>
              <a:t>Java</a:t>
            </a:r>
            <a:r>
              <a:rPr lang="zh-CN" altLang="zh-CN" sz="2400" b="1" dirty="0">
                <a:ea typeface="宋体" pitchFamily="2" charset="-122"/>
                <a:cs typeface="Times New Roman" pitchFamily="18" charset="0"/>
              </a:rPr>
              <a:t>对于多线程的安全问题提供了专业的解决方式：</a:t>
            </a:r>
            <a:endParaRPr lang="en-US" altLang="zh-CN" sz="2400" b="1" dirty="0">
              <a:ea typeface="宋体" pitchFamily="2" charset="-122"/>
              <a:cs typeface="Times New Roman" pitchFamily="18" charset="0"/>
            </a:endParaRPr>
          </a:p>
          <a:p>
            <a:pPr>
              <a:buClr>
                <a:srgbClr val="C00000"/>
              </a:buClr>
            </a:pPr>
            <a:r>
              <a:rPr lang="en-US" altLang="zh-CN" sz="2400" b="1" dirty="0">
                <a:solidFill>
                  <a:srgbClr val="FF0000"/>
                </a:solidFill>
                <a:ea typeface="宋体" pitchFamily="2" charset="-122"/>
                <a:cs typeface="Times New Roman" pitchFamily="18" charset="0"/>
              </a:rPr>
              <a:t>      </a:t>
            </a:r>
            <a:r>
              <a:rPr lang="zh-CN" altLang="zh-CN" sz="2400" b="1" dirty="0">
                <a:solidFill>
                  <a:srgbClr val="FF0000"/>
                </a:solidFill>
                <a:ea typeface="宋体" pitchFamily="2" charset="-122"/>
                <a:cs typeface="Times New Roman" pitchFamily="18" charset="0"/>
              </a:rPr>
              <a:t>同步</a:t>
            </a:r>
            <a:r>
              <a:rPr lang="zh-CN" altLang="en-US" sz="2400" b="1" dirty="0">
                <a:solidFill>
                  <a:srgbClr val="FF0000"/>
                </a:solidFill>
                <a:ea typeface="宋体" pitchFamily="2" charset="-122"/>
                <a:cs typeface="Times New Roman" pitchFamily="18" charset="0"/>
              </a:rPr>
              <a:t>机制</a:t>
            </a:r>
            <a:endParaRPr lang="zh-CN" altLang="en-US" sz="2400" b="1" dirty="0">
              <a:ea typeface="宋体" pitchFamily="2" charset="-122"/>
              <a:cs typeface="Times New Roman" pitchFamily="18" charset="0"/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ctrTitle"/>
          </p:nvPr>
        </p:nvSpPr>
        <p:spPr>
          <a:xfrm>
            <a:off x="4535711" y="260648"/>
            <a:ext cx="4140745" cy="576065"/>
          </a:xfrm>
        </p:spPr>
        <p:txBody>
          <a:bodyPr>
            <a:normAutofit fontScale="90000"/>
          </a:bodyPr>
          <a:lstStyle/>
          <a:p>
            <a:r>
              <a:rPr lang="en-US" altLang="zh-CN" b="1" dirty="0"/>
              <a:t>Synchronized</a:t>
            </a:r>
            <a:r>
              <a:rPr lang="zh-CN" altLang="en-US" b="1" dirty="0"/>
              <a:t>的使用方法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619236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0D2B4C-0D93-43D3-8683-3F548D1144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6136" y="23660"/>
            <a:ext cx="3092150" cy="954107"/>
          </a:xfrm>
        </p:spPr>
        <p:txBody>
          <a:bodyPr/>
          <a:lstStyle/>
          <a:p>
            <a:r>
              <a:rPr lang="zh-CN" altLang="en-US" dirty="0"/>
              <a:t>程序、进程、线程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4647F6D-71C7-4201-9C2A-8C5D61528168}"/>
              </a:ext>
            </a:extLst>
          </p:cNvPr>
          <p:cNvSpPr txBox="1">
            <a:spLocks/>
          </p:cNvSpPr>
          <p:nvPr/>
        </p:nvSpPr>
        <p:spPr>
          <a:xfrm>
            <a:off x="186570" y="899047"/>
            <a:ext cx="8701716" cy="5338265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C00000"/>
              </a:buClr>
            </a:pPr>
            <a:r>
              <a:rPr lang="zh-CN" altLang="en-US" sz="2400" dirty="0"/>
              <a:t>在发展的初期，计算机还没有操作系统或只拥有单任务操作系统；它们自始至终执行一个程序，这个程序直接访问机器的所有资源。这样一个程序运行在无保护的电子器件上，不仅写起来困难，而且每次只运行一个程序，不能很好地利用昂贵且稀缺的计算机资源</a:t>
            </a:r>
            <a:endParaRPr lang="en-US" altLang="zh-CN" sz="2400" dirty="0"/>
          </a:p>
          <a:p>
            <a:pPr>
              <a:buClr>
                <a:srgbClr val="C00000"/>
              </a:buClr>
            </a:pPr>
            <a:endParaRPr lang="en-US" altLang="zh-CN" sz="2400" dirty="0"/>
          </a:p>
          <a:p>
            <a:pPr>
              <a:buClr>
                <a:srgbClr val="C00000"/>
              </a:buClr>
            </a:pPr>
            <a:endParaRPr lang="en-US" altLang="zh-CN" sz="2400" dirty="0"/>
          </a:p>
          <a:p>
            <a:pPr>
              <a:buClr>
                <a:srgbClr val="C00000"/>
              </a:buClr>
            </a:pPr>
            <a:r>
              <a:rPr lang="zh-CN" altLang="en-US" sz="2400" dirty="0"/>
              <a:t>操作系统的发展使得</a:t>
            </a:r>
            <a:r>
              <a:rPr lang="zh-CN" altLang="en-US" sz="2400" b="1" dirty="0">
                <a:solidFill>
                  <a:srgbClr val="AE0B0B"/>
                </a:solidFill>
              </a:rPr>
              <a:t>多个程序能够同时运行</a:t>
            </a:r>
            <a:r>
              <a:rPr lang="zh-CN" altLang="en-US" sz="2400" dirty="0"/>
              <a:t>，程序在各自的</a:t>
            </a:r>
            <a:r>
              <a:rPr lang="zh-CN" altLang="en-US" sz="2400" b="1" dirty="0">
                <a:solidFill>
                  <a:srgbClr val="AE0B0B"/>
                </a:solidFill>
              </a:rPr>
              <a:t>进程</a:t>
            </a:r>
            <a:r>
              <a:rPr lang="zh-CN" altLang="en-US" sz="2400" dirty="0"/>
              <a:t>中运行：相互分离，各自独立执行，由操作系统来分配资源，比如内存、文件句柄、安全证书。如果需要的话，进程会通过一些原始的机制相互通信：</a:t>
            </a:r>
            <a:r>
              <a:rPr lang="en-US" altLang="zh-CN" sz="2400" dirty="0"/>
              <a:t>Socket</a:t>
            </a:r>
            <a:r>
              <a:rPr lang="zh-CN" altLang="en-US" sz="2400" dirty="0"/>
              <a:t>、信号处理、共享内存、信号量和文件等</a:t>
            </a:r>
          </a:p>
        </p:txBody>
      </p:sp>
    </p:spTree>
    <p:extLst>
      <p:ext uri="{BB962C8B-B14F-4D97-AF65-F5344CB8AC3E}">
        <p14:creationId xmlns:p14="http://schemas.microsoft.com/office/powerpoint/2010/main" val="14541779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978025" y="1347887"/>
            <a:ext cx="6556375" cy="266541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35" name="圆角矩形 34"/>
          <p:cNvSpPr/>
          <p:nvPr/>
        </p:nvSpPr>
        <p:spPr>
          <a:xfrm>
            <a:off x="2122488" y="1492350"/>
            <a:ext cx="6196012" cy="2376487"/>
          </a:xfrm>
          <a:prstGeom prst="round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37" name="圆角矩形 36"/>
          <p:cNvSpPr/>
          <p:nvPr/>
        </p:nvSpPr>
        <p:spPr>
          <a:xfrm>
            <a:off x="2122488" y="1995587"/>
            <a:ext cx="504825" cy="1512888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7413" name="TextBox 4"/>
          <p:cNvSpPr txBox="1">
            <a:spLocks noChangeArrowheads="1"/>
          </p:cNvSpPr>
          <p:nvPr/>
        </p:nvSpPr>
        <p:spPr bwMode="auto">
          <a:xfrm>
            <a:off x="4787900" y="836712"/>
            <a:ext cx="12255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en-US" altLang="zh-CN" b="1"/>
              <a:t>run</a:t>
            </a:r>
            <a:r>
              <a:rPr lang="zh-CN" altLang="en-US" b="1"/>
              <a:t>方法</a:t>
            </a:r>
          </a:p>
        </p:txBody>
      </p:sp>
      <p:sp>
        <p:nvSpPr>
          <p:cNvPr id="6" name="圆角矩形 5"/>
          <p:cNvSpPr/>
          <p:nvPr/>
        </p:nvSpPr>
        <p:spPr>
          <a:xfrm>
            <a:off x="3059113" y="2436912"/>
            <a:ext cx="1296987" cy="649288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7415" name="TextBox 6"/>
          <p:cNvSpPr txBox="1">
            <a:spLocks noChangeArrowheads="1"/>
          </p:cNvSpPr>
          <p:nvPr/>
        </p:nvSpPr>
        <p:spPr bwMode="auto">
          <a:xfrm>
            <a:off x="3203575" y="2078137"/>
            <a:ext cx="129698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en-US" altLang="zh-CN" b="1"/>
              <a:t>tick</a:t>
            </a:r>
            <a:endParaRPr lang="zh-CN" altLang="en-US" b="1"/>
          </a:p>
        </p:txBody>
      </p:sp>
      <p:sp>
        <p:nvSpPr>
          <p:cNvPr id="17416" name="TextBox 8"/>
          <p:cNvSpPr txBox="1">
            <a:spLocks noChangeArrowheads="1"/>
          </p:cNvSpPr>
          <p:nvPr/>
        </p:nvSpPr>
        <p:spPr bwMode="auto">
          <a:xfrm>
            <a:off x="177800" y="1860650"/>
            <a:ext cx="9366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en-US" altLang="zh-CN" b="1"/>
              <a:t>t1</a:t>
            </a:r>
            <a:endParaRPr lang="zh-CN" altLang="en-US" b="1"/>
          </a:p>
        </p:txBody>
      </p:sp>
      <p:sp>
        <p:nvSpPr>
          <p:cNvPr id="17417" name="TextBox 9"/>
          <p:cNvSpPr txBox="1">
            <a:spLocks noChangeArrowheads="1"/>
          </p:cNvSpPr>
          <p:nvPr/>
        </p:nvSpPr>
        <p:spPr bwMode="auto">
          <a:xfrm>
            <a:off x="177800" y="2436912"/>
            <a:ext cx="9366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en-US" altLang="zh-CN" b="1"/>
              <a:t>t2</a:t>
            </a:r>
            <a:endParaRPr lang="zh-CN" altLang="en-US" b="1"/>
          </a:p>
        </p:txBody>
      </p:sp>
      <p:sp>
        <p:nvSpPr>
          <p:cNvPr id="17418" name="TextBox 10"/>
          <p:cNvSpPr txBox="1">
            <a:spLocks noChangeArrowheads="1"/>
          </p:cNvSpPr>
          <p:nvPr/>
        </p:nvSpPr>
        <p:spPr bwMode="auto">
          <a:xfrm>
            <a:off x="177800" y="3013175"/>
            <a:ext cx="9366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en-US" altLang="zh-CN" b="1"/>
              <a:t>t3</a:t>
            </a:r>
            <a:endParaRPr lang="zh-CN" altLang="en-US" b="1"/>
          </a:p>
        </p:txBody>
      </p:sp>
      <p:cxnSp>
        <p:nvCxnSpPr>
          <p:cNvPr id="12" name="直接箭头连接符 11"/>
          <p:cNvCxnSpPr/>
          <p:nvPr/>
        </p:nvCxnSpPr>
        <p:spPr>
          <a:xfrm flipV="1">
            <a:off x="682625" y="2644875"/>
            <a:ext cx="1152525" cy="9525"/>
          </a:xfrm>
          <a:prstGeom prst="straightConnector1">
            <a:avLst/>
          </a:prstGeom>
          <a:ln w="254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/>
          <p:nvPr/>
        </p:nvCxnSpPr>
        <p:spPr>
          <a:xfrm flipV="1">
            <a:off x="5219700" y="1995587"/>
            <a:ext cx="2665413" cy="0"/>
          </a:xfrm>
          <a:prstGeom prst="straightConnector1">
            <a:avLst/>
          </a:prstGeom>
          <a:ln w="254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21" name="TextBox 15"/>
          <p:cNvSpPr txBox="1">
            <a:spLocks noChangeArrowheads="1"/>
          </p:cNvSpPr>
          <p:nvPr/>
        </p:nvSpPr>
        <p:spPr bwMode="auto">
          <a:xfrm>
            <a:off x="5364163" y="1492350"/>
            <a:ext cx="288131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zh-CN" altLang="en-US" b="1"/>
              <a:t>输出，打印车票：</a:t>
            </a:r>
            <a:r>
              <a:rPr lang="en-US" altLang="zh-CN" b="1"/>
              <a:t>tick = #</a:t>
            </a:r>
            <a:endParaRPr lang="zh-CN" altLang="en-US" b="1"/>
          </a:p>
        </p:txBody>
      </p:sp>
      <p:cxnSp>
        <p:nvCxnSpPr>
          <p:cNvPr id="20" name="直接箭头连接符 19"/>
          <p:cNvCxnSpPr/>
          <p:nvPr/>
        </p:nvCxnSpPr>
        <p:spPr>
          <a:xfrm>
            <a:off x="2627313" y="2213075"/>
            <a:ext cx="360362" cy="296862"/>
          </a:xfrm>
          <a:prstGeom prst="straightConnector1">
            <a:avLst/>
          </a:prstGeom>
          <a:ln w="254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/>
          <p:nvPr/>
        </p:nvCxnSpPr>
        <p:spPr>
          <a:xfrm flipV="1">
            <a:off x="4500563" y="2005112"/>
            <a:ext cx="576262" cy="504825"/>
          </a:xfrm>
          <a:prstGeom prst="straightConnector1">
            <a:avLst/>
          </a:prstGeom>
          <a:ln w="254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/>
          <p:cNvCxnSpPr/>
          <p:nvPr/>
        </p:nvCxnSpPr>
        <p:spPr>
          <a:xfrm flipV="1">
            <a:off x="682625" y="2068612"/>
            <a:ext cx="1152525" cy="9525"/>
          </a:xfrm>
          <a:prstGeom prst="straightConnector1">
            <a:avLst/>
          </a:prstGeom>
          <a:ln w="254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/>
          <p:cNvCxnSpPr/>
          <p:nvPr/>
        </p:nvCxnSpPr>
        <p:spPr>
          <a:xfrm flipV="1">
            <a:off x="682625" y="3283050"/>
            <a:ext cx="1152525" cy="9525"/>
          </a:xfrm>
          <a:prstGeom prst="straightConnector1">
            <a:avLst/>
          </a:prstGeom>
          <a:ln w="254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34" name="TextBox 35"/>
          <p:cNvSpPr txBox="1">
            <a:spLocks noChangeArrowheads="1"/>
          </p:cNvSpPr>
          <p:nvPr/>
        </p:nvSpPr>
        <p:spPr bwMode="auto">
          <a:xfrm>
            <a:off x="2482850" y="1419325"/>
            <a:ext cx="172878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en-US" altLang="zh-CN" b="1"/>
              <a:t>synchronized</a:t>
            </a:r>
            <a:endParaRPr lang="zh-CN" altLang="en-US" b="1"/>
          </a:p>
        </p:txBody>
      </p:sp>
      <p:sp>
        <p:nvSpPr>
          <p:cNvPr id="17435" name="TextBox 37"/>
          <p:cNvSpPr txBox="1">
            <a:spLocks noChangeArrowheads="1"/>
          </p:cNvSpPr>
          <p:nvPr/>
        </p:nvSpPr>
        <p:spPr bwMode="auto">
          <a:xfrm>
            <a:off x="2771775" y="3508475"/>
            <a:ext cx="6477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en-US" altLang="zh-CN" b="1"/>
              <a:t>obj</a:t>
            </a:r>
            <a:endParaRPr lang="zh-CN" altLang="en-US" b="1"/>
          </a:p>
        </p:txBody>
      </p:sp>
      <p:cxnSp>
        <p:nvCxnSpPr>
          <p:cNvPr id="42" name="形状 41"/>
          <p:cNvCxnSpPr/>
          <p:nvPr/>
        </p:nvCxnSpPr>
        <p:spPr>
          <a:xfrm rot="10800000">
            <a:off x="2411413" y="3540225"/>
            <a:ext cx="360362" cy="184150"/>
          </a:xfrm>
          <a:prstGeom prst="curvedConnector3">
            <a:avLst>
              <a:gd name="adj1" fmla="val 95019"/>
            </a:avLst>
          </a:prstGeom>
          <a:ln w="254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圆角矩形 45"/>
          <p:cNvSpPr/>
          <p:nvPr/>
        </p:nvSpPr>
        <p:spPr>
          <a:xfrm>
            <a:off x="2122488" y="4373662"/>
            <a:ext cx="504825" cy="1512888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cxnSp>
        <p:nvCxnSpPr>
          <p:cNvPr id="49" name="直接箭头连接符 48"/>
          <p:cNvCxnSpPr/>
          <p:nvPr/>
        </p:nvCxnSpPr>
        <p:spPr>
          <a:xfrm>
            <a:off x="8067675" y="1997175"/>
            <a:ext cx="827088" cy="0"/>
          </a:xfrm>
          <a:prstGeom prst="straightConnector1">
            <a:avLst/>
          </a:prstGeom>
          <a:ln w="254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39" name="矩形 49"/>
          <p:cNvSpPr>
            <a:spLocks noChangeArrowheads="1"/>
          </p:cNvSpPr>
          <p:nvPr/>
        </p:nvSpPr>
        <p:spPr bwMode="auto">
          <a:xfrm>
            <a:off x="1401763" y="1698725"/>
            <a:ext cx="4159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/>
              <a:t>①</a:t>
            </a:r>
          </a:p>
        </p:txBody>
      </p:sp>
      <p:sp>
        <p:nvSpPr>
          <p:cNvPr id="17440" name="矩形 50"/>
          <p:cNvSpPr>
            <a:spLocks noChangeArrowheads="1"/>
          </p:cNvSpPr>
          <p:nvPr/>
        </p:nvSpPr>
        <p:spPr bwMode="auto">
          <a:xfrm>
            <a:off x="2122488" y="1563787"/>
            <a:ext cx="4159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/>
              <a:t>②</a:t>
            </a:r>
          </a:p>
        </p:txBody>
      </p:sp>
      <p:sp>
        <p:nvSpPr>
          <p:cNvPr id="17441" name="矩形 51"/>
          <p:cNvSpPr>
            <a:spLocks noChangeArrowheads="1"/>
          </p:cNvSpPr>
          <p:nvPr/>
        </p:nvSpPr>
        <p:spPr bwMode="auto">
          <a:xfrm>
            <a:off x="3779838" y="1924150"/>
            <a:ext cx="4159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/>
              <a:t>③</a:t>
            </a:r>
          </a:p>
        </p:txBody>
      </p:sp>
      <p:sp>
        <p:nvSpPr>
          <p:cNvPr id="17442" name="矩形 53"/>
          <p:cNvSpPr>
            <a:spLocks noChangeArrowheads="1"/>
          </p:cNvSpPr>
          <p:nvPr/>
        </p:nvSpPr>
        <p:spPr bwMode="auto">
          <a:xfrm>
            <a:off x="6173788" y="1266925"/>
            <a:ext cx="4159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/>
              <a:t>④</a:t>
            </a:r>
          </a:p>
        </p:txBody>
      </p:sp>
      <p:cxnSp>
        <p:nvCxnSpPr>
          <p:cNvPr id="67" name="直接箭头连接符 66"/>
          <p:cNvCxnSpPr/>
          <p:nvPr/>
        </p:nvCxnSpPr>
        <p:spPr>
          <a:xfrm>
            <a:off x="8821738" y="2211487"/>
            <a:ext cx="0" cy="2522538"/>
          </a:xfrm>
          <a:prstGeom prst="straightConnector1">
            <a:avLst/>
          </a:prstGeom>
          <a:ln w="254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箭头连接符 69"/>
          <p:cNvCxnSpPr/>
          <p:nvPr/>
        </p:nvCxnSpPr>
        <p:spPr>
          <a:xfrm flipH="1" flipV="1">
            <a:off x="2698750" y="3364012"/>
            <a:ext cx="5978525" cy="1370013"/>
          </a:xfrm>
          <a:prstGeom prst="straightConnector1">
            <a:avLst/>
          </a:prstGeom>
          <a:ln w="254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45" name="TextBox 70"/>
          <p:cNvSpPr txBox="1">
            <a:spLocks noChangeArrowheads="1"/>
          </p:cNvSpPr>
          <p:nvPr/>
        </p:nvSpPr>
        <p:spPr bwMode="auto">
          <a:xfrm>
            <a:off x="3203575" y="2500412"/>
            <a:ext cx="10795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en-US" altLang="zh-CN"/>
              <a:t>100,99…3,2,…</a:t>
            </a:r>
            <a:endParaRPr lang="zh-CN" altLang="en-US"/>
          </a:p>
        </p:txBody>
      </p:sp>
      <p:sp>
        <p:nvSpPr>
          <p:cNvPr id="17446" name="矩形 71"/>
          <p:cNvSpPr>
            <a:spLocks noChangeArrowheads="1"/>
          </p:cNvSpPr>
          <p:nvPr/>
        </p:nvSpPr>
        <p:spPr bwMode="auto">
          <a:xfrm>
            <a:off x="7165975" y="4086325"/>
            <a:ext cx="4159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/>
              <a:t>⑤</a:t>
            </a:r>
          </a:p>
        </p:txBody>
      </p:sp>
      <p:sp>
        <p:nvSpPr>
          <p:cNvPr id="43" name="TextBox 42"/>
          <p:cNvSpPr txBox="1">
            <a:spLocks noChangeArrowheads="1"/>
          </p:cNvSpPr>
          <p:nvPr/>
        </p:nvSpPr>
        <p:spPr bwMode="auto">
          <a:xfrm>
            <a:off x="5148263" y="5454750"/>
            <a:ext cx="367347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zh-CN" altLang="en-US" dirty="0"/>
              <a:t>注：</a:t>
            </a:r>
            <a:r>
              <a:rPr lang="en-US" altLang="zh-CN" dirty="0"/>
              <a:t>#</a:t>
            </a:r>
            <a:r>
              <a:rPr lang="zh-CN" altLang="en-US" dirty="0"/>
              <a:t>表示</a:t>
            </a:r>
            <a:r>
              <a:rPr lang="en-US" altLang="zh-CN" dirty="0"/>
              <a:t>100—1</a:t>
            </a:r>
            <a:r>
              <a:rPr lang="zh-CN" altLang="en-US" dirty="0"/>
              <a:t>之间的相应票号</a:t>
            </a:r>
          </a:p>
        </p:txBody>
      </p:sp>
      <p:sp>
        <p:nvSpPr>
          <p:cNvPr id="33" name="标题 32"/>
          <p:cNvSpPr>
            <a:spLocks noGrp="1"/>
          </p:cNvSpPr>
          <p:nvPr>
            <p:ph type="ctrTitle"/>
          </p:nvPr>
        </p:nvSpPr>
        <p:spPr>
          <a:xfrm>
            <a:off x="6372225" y="220008"/>
            <a:ext cx="2376239" cy="576065"/>
          </a:xfrm>
        </p:spPr>
        <p:txBody>
          <a:bodyPr>
            <a:normAutofit/>
          </a:bodyPr>
          <a:lstStyle/>
          <a:p>
            <a:r>
              <a:rPr lang="zh-CN" altLang="en-US" b="1" dirty="0"/>
              <a:t>分析同步原理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73595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7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17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174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17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74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74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2" dur="1000"/>
                                        <p:tgtEl>
                                          <p:spTgt spid="17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74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74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7" dur="1000"/>
                                        <p:tgtEl>
                                          <p:spTgt spid="17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74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74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42" dur="1000"/>
                                        <p:tgtEl>
                                          <p:spTgt spid="17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4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5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5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8" dur="500"/>
                                        <p:tgtEl>
                                          <p:spTgt spid="17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 nodeType="clickPar">
                      <p:stCondLst>
                        <p:cond delay="indefinite"/>
                      </p:stCondLst>
                      <p:childTnLst>
                        <p:par>
                          <p:cTn id="7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4" presetID="64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-2.22222E-6 L 0.004 -0.3412 " pathEditMode="relative" rAng="0" ptsTypes="AA">
                                      <p:cBhvr>
                                        <p:cTn id="75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1" y="-17060"/>
                                    </p:animMotion>
                                  </p:childTnLst>
                                </p:cTn>
                              </p:par>
                              <p:par>
                                <p:cTn id="76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 nodeType="clickPar">
                      <p:stCondLst>
                        <p:cond delay="indefinite"/>
                      </p:stCondLst>
                      <p:childTnLst>
                        <p:par>
                          <p:cTn id="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87" presetID="2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2000"/>
                                        <p:tgtEl>
                                          <p:spTgt spid="17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96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8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 nodeType="clickPar">
                      <p:stCondLst>
                        <p:cond delay="indefinite"/>
                      </p:stCondLst>
                      <p:childTnLst>
                        <p:par>
                          <p:cTn id="10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1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05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07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13" presetID="2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17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119" presetID="42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 -0.3412 L 0.004 -0.00787 " pathEditMode="relative" rAng="0" ptsTypes="AA">
                                      <p:cBhvr>
                                        <p:cTn id="120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66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 nodeType="clickPar">
                      <p:stCondLst>
                        <p:cond delay="indefinite"/>
                      </p:stCondLst>
                      <p:childTnLst>
                        <p:par>
                          <p:cTn id="1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5" grpId="0" animBg="1"/>
      <p:bldP spid="37" grpId="0" animBg="1"/>
      <p:bldP spid="17413" grpId="0"/>
      <p:bldP spid="6" grpId="0" animBg="1"/>
      <p:bldP spid="17415" grpId="0"/>
      <p:bldP spid="17416" grpId="0"/>
      <p:bldP spid="17417" grpId="0"/>
      <p:bldP spid="17418" grpId="0"/>
      <p:bldP spid="17421" grpId="0"/>
      <p:bldP spid="17434" grpId="0"/>
      <p:bldP spid="17435" grpId="0"/>
      <p:bldP spid="46" grpId="0" animBg="1"/>
      <p:bldP spid="46" grpId="1" animBg="1"/>
      <p:bldP spid="46" grpId="2" animBg="1"/>
      <p:bldP spid="17439" grpId="0"/>
      <p:bldP spid="17440" grpId="0"/>
      <p:bldP spid="17441" grpId="0"/>
      <p:bldP spid="17442" grpId="0"/>
      <p:bldP spid="17445" grpId="0"/>
      <p:bldP spid="17446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"/>
          <p:cNvSpPr txBox="1">
            <a:spLocks noChangeArrowheads="1"/>
          </p:cNvSpPr>
          <p:nvPr/>
        </p:nvSpPr>
        <p:spPr bwMode="auto">
          <a:xfrm>
            <a:off x="107950" y="692696"/>
            <a:ext cx="8856663" cy="5632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dirty="0"/>
              <a:t>/**</a:t>
            </a:r>
          </a:p>
          <a:p>
            <a:r>
              <a:rPr lang="zh-CN" altLang="en-US" dirty="0"/>
              <a:t> * 线程的同步：线程的安全问题 此程序存在安全问题，打印车票时，会出现重票和错票 </a:t>
            </a:r>
          </a:p>
          <a:p>
            <a:r>
              <a:rPr lang="zh-CN" altLang="en-US" dirty="0"/>
              <a:t> * </a:t>
            </a:r>
            <a:r>
              <a:rPr lang="en-US" altLang="zh-CN" dirty="0"/>
              <a:t>1.</a:t>
            </a:r>
            <a:r>
              <a:rPr lang="zh-CN" altLang="en-US" dirty="0"/>
              <a:t>线程安全问题存在的原因：</a:t>
            </a:r>
          </a:p>
          <a:p>
            <a:r>
              <a:rPr lang="zh-CN" altLang="en-US" dirty="0"/>
              <a:t> *   由于一个线程在操作共享数据的过程中，未执行完毕的情况下，另外一个线程参与 进来，导致了共享数据的安全问题。 </a:t>
            </a:r>
          </a:p>
          <a:p>
            <a:r>
              <a:rPr lang="zh-CN" altLang="en-US" dirty="0"/>
              <a:t> * </a:t>
            </a:r>
            <a:r>
              <a:rPr lang="en-US" altLang="zh-CN" dirty="0"/>
              <a:t>2.</a:t>
            </a:r>
            <a:r>
              <a:rPr lang="zh-CN" altLang="en-US" dirty="0"/>
              <a:t>如何解决线程的安全问题：</a:t>
            </a:r>
          </a:p>
          <a:p>
            <a:r>
              <a:rPr lang="zh-CN" altLang="en-US" dirty="0"/>
              <a:t> *   必须让一个线程在操作共享数据的过程中，其他线程不能参与其中。当一个线程操作共享数据完毕以后，其他线程才能操作共享数据。</a:t>
            </a:r>
          </a:p>
          <a:p>
            <a:r>
              <a:rPr lang="zh-CN" altLang="en-US" dirty="0"/>
              <a:t> * </a:t>
            </a:r>
            <a:r>
              <a:rPr lang="en-US" altLang="zh-CN" dirty="0"/>
              <a:t>3.Java</a:t>
            </a:r>
            <a:r>
              <a:rPr lang="zh-CN" altLang="en-US" dirty="0"/>
              <a:t>是如何实现线程的安全问题，线程的同步机制：</a:t>
            </a:r>
          </a:p>
          <a:p>
            <a:r>
              <a:rPr lang="zh-CN" altLang="en-US" dirty="0"/>
              <a:t> * </a:t>
            </a:r>
          </a:p>
          <a:p>
            <a:r>
              <a:rPr lang="zh-CN" altLang="en-US" dirty="0"/>
              <a:t> * 方式一：同步代码块 </a:t>
            </a:r>
            <a:r>
              <a:rPr lang="en-US" altLang="zh-CN" dirty="0"/>
              <a:t>synchronized(</a:t>
            </a:r>
            <a:r>
              <a:rPr lang="zh-CN" altLang="en-US" dirty="0"/>
              <a:t>同步监视器</a:t>
            </a:r>
            <a:r>
              <a:rPr lang="en-US" altLang="zh-CN" dirty="0"/>
              <a:t>){ </a:t>
            </a:r>
            <a:r>
              <a:rPr lang="zh-CN" altLang="en-US" dirty="0"/>
              <a:t>需要被同步的代码块</a:t>
            </a:r>
            <a:r>
              <a:rPr lang="en-US" altLang="zh-CN" dirty="0"/>
              <a:t>(</a:t>
            </a:r>
            <a:r>
              <a:rPr lang="zh-CN" altLang="en-US" dirty="0"/>
              <a:t>操作共享数据的同步代码块</a:t>
            </a:r>
            <a:r>
              <a:rPr lang="en-US" altLang="zh-CN" dirty="0"/>
              <a:t>) }</a:t>
            </a:r>
          </a:p>
          <a:p>
            <a:r>
              <a:rPr lang="zh-CN" altLang="en-US" dirty="0"/>
              <a:t> *       </a:t>
            </a:r>
            <a:r>
              <a:rPr lang="en-US" altLang="zh-CN" dirty="0"/>
              <a:t>1.</a:t>
            </a:r>
            <a:r>
              <a:rPr lang="zh-CN" altLang="en-US" dirty="0"/>
              <a:t>共享数据：多个线程同时操作的数据（变量）</a:t>
            </a:r>
          </a:p>
          <a:p>
            <a:r>
              <a:rPr lang="zh-CN" altLang="en-US" dirty="0"/>
              <a:t> *       </a:t>
            </a:r>
            <a:r>
              <a:rPr lang="en-US" altLang="zh-CN" dirty="0"/>
              <a:t>2.</a:t>
            </a:r>
            <a:r>
              <a:rPr lang="zh-CN" altLang="en-US" dirty="0"/>
              <a:t>同步监视器：由任何一个对象来充当，哪个线程能获取此监视器，谁就执行大括号里面的代码，俗称：锁。</a:t>
            </a:r>
          </a:p>
          <a:p>
            <a:r>
              <a:rPr lang="zh-CN" altLang="en-US" dirty="0"/>
              <a:t> *       要求：所有线程必须共享一把锁</a:t>
            </a:r>
          </a:p>
          <a:p>
            <a:r>
              <a:rPr lang="zh-CN" altLang="en-US" dirty="0"/>
              <a:t> *       注：在实现方式中，考虑同步的话，可以用</a:t>
            </a:r>
            <a:r>
              <a:rPr lang="en-US" altLang="zh-CN" dirty="0"/>
              <a:t>this</a:t>
            </a:r>
            <a:r>
              <a:rPr lang="zh-CN" altLang="en-US" dirty="0"/>
              <a:t>来充当锁，但是在继承的方式中，慎用</a:t>
            </a:r>
            <a:r>
              <a:rPr lang="en-US" altLang="zh-CN" dirty="0"/>
              <a:t>this</a:t>
            </a:r>
            <a:r>
              <a:rPr lang="zh-CN" altLang="en-US" dirty="0"/>
              <a:t>！</a:t>
            </a:r>
          </a:p>
          <a:p>
            <a:r>
              <a:rPr lang="zh-CN" altLang="en-US" dirty="0"/>
              <a:t>*</a:t>
            </a:r>
            <a:r>
              <a:rPr lang="en-US" altLang="zh-CN" dirty="0"/>
              <a:t>/</a:t>
            </a:r>
            <a:endParaRPr lang="zh-CN" altLang="en-US" dirty="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"/>
          <p:cNvSpPr txBox="1">
            <a:spLocks noChangeArrowheads="1"/>
          </p:cNvSpPr>
          <p:nvPr/>
        </p:nvSpPr>
        <p:spPr bwMode="auto">
          <a:xfrm>
            <a:off x="323528" y="908720"/>
            <a:ext cx="8640762" cy="2308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dirty="0"/>
              <a:t> * 方式二：同步方法</a:t>
            </a:r>
          </a:p>
          <a:p>
            <a:r>
              <a:rPr lang="zh-CN" altLang="en-US" dirty="0"/>
              <a:t> *       将操作共享数据的方法声明为</a:t>
            </a:r>
            <a:r>
              <a:rPr lang="en-US" altLang="zh-CN" dirty="0"/>
              <a:t>synchronized</a:t>
            </a:r>
            <a:r>
              <a:rPr lang="zh-CN" altLang="en-US" dirty="0"/>
              <a:t>，即此方法同步方      法，能够保证当其中线程执行此方法时，其他线程。</a:t>
            </a:r>
          </a:p>
          <a:p>
            <a:r>
              <a:rPr lang="zh-CN" altLang="en-US" dirty="0"/>
              <a:t> *       在外等待直至此线程执行完毕此方法。同步方法的锁：</a:t>
            </a:r>
            <a:r>
              <a:rPr lang="en-US" altLang="zh-CN" dirty="0"/>
              <a:t>this</a:t>
            </a:r>
          </a:p>
          <a:p>
            <a:endParaRPr lang="en-US" altLang="zh-CN" dirty="0"/>
          </a:p>
          <a:p>
            <a:r>
              <a:rPr lang="zh-CN" altLang="en-US" dirty="0"/>
              <a:t>线程同步的弊端：</a:t>
            </a:r>
            <a:endParaRPr lang="en-US" altLang="zh-CN" dirty="0"/>
          </a:p>
          <a:p>
            <a:r>
              <a:rPr lang="zh-CN" altLang="en-US" dirty="0"/>
              <a:t>由于同一个时间只能有一个线程访问共享数据，效率变低。</a:t>
            </a:r>
            <a:endParaRPr lang="en-US" altLang="zh-CN" dirty="0"/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87" name="Rectangle 3"/>
          <p:cNvSpPr>
            <a:spLocks noGrp="1" noChangeArrowheads="1"/>
          </p:cNvSpPr>
          <p:nvPr>
            <p:ph type="ctrTitle"/>
          </p:nvPr>
        </p:nvSpPr>
        <p:spPr>
          <a:xfrm>
            <a:off x="7236296" y="260648"/>
            <a:ext cx="1368152" cy="576065"/>
          </a:xfrm>
        </p:spPr>
        <p:txBody>
          <a:bodyPr>
            <a:normAutofit/>
          </a:bodyPr>
          <a:lstStyle/>
          <a:p>
            <a:r>
              <a:rPr lang="zh-CN" altLang="en-US" b="1" dirty="0">
                <a:cs typeface="Times New Roman" pitchFamily="18" charset="0"/>
              </a:rPr>
              <a:t>互斥锁</a:t>
            </a:r>
          </a:p>
        </p:txBody>
      </p:sp>
      <p:sp>
        <p:nvSpPr>
          <p:cNvPr id="323586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323528" y="980728"/>
            <a:ext cx="8391525" cy="4805362"/>
          </a:xfrm>
        </p:spPr>
        <p:txBody>
          <a:bodyPr>
            <a:normAutofit/>
          </a:bodyPr>
          <a:lstStyle/>
          <a:p>
            <a:pPr algn="just">
              <a:buClr>
                <a:srgbClr val="C00000"/>
              </a:buClr>
              <a:buFont typeface="Calibri" panose="020F0502020204030204" pitchFamily="34" charset="0"/>
              <a:buChar char="Ω"/>
            </a:pPr>
            <a:r>
              <a:rPr lang="zh-CN" altLang="en-US" sz="2800" dirty="0">
                <a:ea typeface="宋体" pitchFamily="2" charset="-122"/>
                <a:cs typeface="Times New Roman" pitchFamily="18" charset="0"/>
              </a:rPr>
              <a:t>在</a:t>
            </a:r>
            <a:r>
              <a:rPr lang="en-US" altLang="zh-CN" sz="2800" dirty="0">
                <a:ea typeface="宋体" pitchFamily="2" charset="-122"/>
                <a:cs typeface="Times New Roman" pitchFamily="18" charset="0"/>
              </a:rPr>
              <a:t>Java</a:t>
            </a:r>
            <a:r>
              <a:rPr lang="zh-CN" altLang="en-US" sz="2800" dirty="0">
                <a:ea typeface="宋体" pitchFamily="2" charset="-122"/>
                <a:cs typeface="Times New Roman" pitchFamily="18" charset="0"/>
              </a:rPr>
              <a:t>语言中，引入了对象互斥锁的概念，来保证共享数据操作的完整性。</a:t>
            </a:r>
            <a:endParaRPr lang="en-US" altLang="zh-CN" sz="2800" dirty="0">
              <a:ea typeface="宋体" pitchFamily="2" charset="-122"/>
              <a:cs typeface="Times New Roman" pitchFamily="18" charset="0"/>
            </a:endParaRPr>
          </a:p>
          <a:p>
            <a:pPr algn="just">
              <a:buClr>
                <a:srgbClr val="C00000"/>
              </a:buClr>
              <a:buFont typeface="Calibri" panose="020F0502020204030204" pitchFamily="34" charset="0"/>
              <a:buChar char="Ω"/>
            </a:pPr>
            <a:endParaRPr lang="zh-CN" altLang="en-US" sz="2800" dirty="0">
              <a:ea typeface="宋体" pitchFamily="2" charset="-122"/>
              <a:cs typeface="Times New Roman" pitchFamily="18" charset="0"/>
            </a:endParaRPr>
          </a:p>
          <a:p>
            <a:pPr lvl="1" algn="just">
              <a:spcBef>
                <a:spcPct val="40000"/>
              </a:spcBef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zh-CN" altLang="en-US" dirty="0">
                <a:ea typeface="宋体" pitchFamily="2" charset="-122"/>
                <a:cs typeface="Times New Roman" pitchFamily="18" charset="0"/>
              </a:rPr>
              <a:t>每个对象都对应于一个可称为“互斥锁”的标记，这个标记用来保证在任一时刻，</a:t>
            </a:r>
            <a:r>
              <a:rPr lang="zh-CN" altLang="en-US" dirty="0">
                <a:solidFill>
                  <a:srgbClr val="FF0000"/>
                </a:solidFill>
                <a:ea typeface="宋体" pitchFamily="2" charset="-122"/>
                <a:cs typeface="Times New Roman" pitchFamily="18" charset="0"/>
              </a:rPr>
              <a:t>只能有一个线程访问该对象</a:t>
            </a:r>
            <a:r>
              <a:rPr lang="zh-CN" altLang="en-US" dirty="0">
                <a:ea typeface="宋体" pitchFamily="2" charset="-122"/>
                <a:cs typeface="Times New Roman" pitchFamily="18" charset="0"/>
              </a:rPr>
              <a:t>。</a:t>
            </a:r>
          </a:p>
          <a:p>
            <a:pPr lvl="1" algn="just">
              <a:spcBef>
                <a:spcPct val="40000"/>
              </a:spcBef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zh-CN" altLang="en-US" dirty="0">
                <a:ea typeface="宋体" pitchFamily="2" charset="-122"/>
                <a:cs typeface="Times New Roman" pitchFamily="18" charset="0"/>
              </a:rPr>
              <a:t>关键字</a:t>
            </a:r>
            <a:r>
              <a:rPr lang="en-US" altLang="zh-CN" dirty="0">
                <a:ea typeface="宋体" pitchFamily="2" charset="-122"/>
                <a:cs typeface="Times New Roman" pitchFamily="18" charset="0"/>
              </a:rPr>
              <a:t>synchronized </a:t>
            </a:r>
            <a:r>
              <a:rPr lang="zh-CN" altLang="en-US" dirty="0">
                <a:ea typeface="宋体" pitchFamily="2" charset="-122"/>
                <a:cs typeface="Times New Roman" pitchFamily="18" charset="0"/>
              </a:rPr>
              <a:t>来与对象的互斥锁联系。当某个对象用</a:t>
            </a:r>
            <a:r>
              <a:rPr lang="en-US" altLang="zh-CN" dirty="0">
                <a:ea typeface="宋体" pitchFamily="2" charset="-122"/>
                <a:cs typeface="Times New Roman" pitchFamily="18" charset="0"/>
              </a:rPr>
              <a:t>synchronized</a:t>
            </a:r>
            <a:r>
              <a:rPr lang="zh-CN" altLang="en-US" dirty="0">
                <a:ea typeface="宋体" pitchFamily="2" charset="-122"/>
                <a:cs typeface="Times New Roman" pitchFamily="18" charset="0"/>
              </a:rPr>
              <a:t>修饰时，表明该对象在任一时刻只能由一个线程访问。</a:t>
            </a:r>
            <a:endParaRPr lang="en-US" altLang="zh-CN" dirty="0">
              <a:ea typeface="宋体" pitchFamily="2" charset="-122"/>
              <a:cs typeface="Times New Roman" pitchFamily="18" charset="0"/>
            </a:endParaRPr>
          </a:p>
          <a:p>
            <a:pPr lvl="1" algn="just">
              <a:spcBef>
                <a:spcPct val="40000"/>
              </a:spcBef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zh-CN" altLang="en-US" dirty="0">
                <a:ea typeface="宋体" pitchFamily="2" charset="-122"/>
                <a:cs typeface="Times New Roman" pitchFamily="18" charset="0"/>
              </a:rPr>
              <a:t>同步的局限性：导致程序的执行效率要降低</a:t>
            </a:r>
            <a:endParaRPr lang="en-US" altLang="zh-CN" dirty="0">
              <a:ea typeface="宋体" pitchFamily="2" charset="-122"/>
              <a:cs typeface="Times New Roman" pitchFamily="18" charset="0"/>
            </a:endParaRPr>
          </a:p>
          <a:p>
            <a:pPr lvl="1" algn="just">
              <a:spcBef>
                <a:spcPct val="40000"/>
              </a:spcBef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zh-CN" altLang="en-US" b="1" dirty="0">
                <a:ea typeface="宋体" pitchFamily="2" charset="-122"/>
                <a:cs typeface="Times New Roman" pitchFamily="18" charset="0"/>
              </a:rPr>
              <a:t>同步方法（非静态的）的锁为</a:t>
            </a:r>
            <a:r>
              <a:rPr lang="en-US" altLang="zh-CN" b="1" dirty="0">
                <a:ea typeface="宋体" pitchFamily="2" charset="-122"/>
                <a:cs typeface="Times New Roman" pitchFamily="18" charset="0"/>
              </a:rPr>
              <a:t>this</a:t>
            </a:r>
            <a:r>
              <a:rPr lang="zh-CN" altLang="en-US" b="1" dirty="0">
                <a:ea typeface="宋体" pitchFamily="2" charset="-122"/>
                <a:cs typeface="Times New Roman" pitchFamily="18" charset="0"/>
              </a:rPr>
              <a:t>。</a:t>
            </a:r>
            <a:endParaRPr lang="en-US" altLang="zh-CN" b="1" dirty="0">
              <a:ea typeface="宋体" pitchFamily="2" charset="-122"/>
              <a:cs typeface="Times New Roman" pitchFamily="18" charset="0"/>
            </a:endParaRPr>
          </a:p>
          <a:p>
            <a:pPr lvl="1" algn="just">
              <a:spcBef>
                <a:spcPct val="40000"/>
              </a:spcBef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zh-CN" altLang="en-US" b="1" dirty="0">
                <a:ea typeface="宋体" pitchFamily="2" charset="-122"/>
                <a:cs typeface="Times New Roman" pitchFamily="18" charset="0"/>
              </a:rPr>
              <a:t>同步方法（静态的）的锁为当前类本身。</a:t>
            </a:r>
            <a:endParaRPr lang="en-US" altLang="zh-CN" b="1" dirty="0">
              <a:ea typeface="宋体" pitchFamily="2" charset="-122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66772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4932040" y="260648"/>
            <a:ext cx="3888432" cy="576065"/>
          </a:xfrm>
        </p:spPr>
        <p:txBody>
          <a:bodyPr>
            <a:normAutofit/>
          </a:bodyPr>
          <a:lstStyle/>
          <a:p>
            <a:r>
              <a:rPr lang="zh-CN" altLang="en-US" b="1" dirty="0"/>
              <a:t>单例设计模式之懒汉式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51520" y="836712"/>
            <a:ext cx="8568952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cs typeface="Times New Roman" pitchFamily="18" charset="0"/>
              </a:rPr>
              <a:t>class Singleton {</a:t>
            </a:r>
            <a:endParaRPr lang="zh-CN" altLang="zh-CN" sz="2000" dirty="0">
              <a:cs typeface="Times New Roman" pitchFamily="18" charset="0"/>
            </a:endParaRPr>
          </a:p>
          <a:p>
            <a:r>
              <a:rPr lang="en-US" altLang="zh-CN" sz="2000" b="1" dirty="0">
                <a:cs typeface="Times New Roman" pitchFamily="18" charset="0"/>
              </a:rPr>
              <a:t>	private static Singleton instance = null;</a:t>
            </a:r>
            <a:endParaRPr lang="zh-CN" altLang="zh-CN" sz="2000" dirty="0">
              <a:cs typeface="Times New Roman" pitchFamily="18" charset="0"/>
            </a:endParaRPr>
          </a:p>
          <a:p>
            <a:r>
              <a:rPr lang="en-US" altLang="zh-CN" sz="2000" b="1" dirty="0">
                <a:cs typeface="Times New Roman" pitchFamily="18" charset="0"/>
              </a:rPr>
              <a:t>	private Singleton(){}</a:t>
            </a:r>
            <a:endParaRPr lang="zh-CN" altLang="zh-CN" sz="2000" dirty="0">
              <a:cs typeface="Times New Roman" pitchFamily="18" charset="0"/>
            </a:endParaRPr>
          </a:p>
          <a:p>
            <a:r>
              <a:rPr lang="en-US" altLang="zh-CN" sz="2000" b="1" dirty="0">
                <a:cs typeface="Times New Roman" pitchFamily="18" charset="0"/>
              </a:rPr>
              <a:t>	public static Singleton </a:t>
            </a:r>
            <a:r>
              <a:rPr lang="en-US" altLang="zh-CN" sz="2000" b="1" dirty="0" err="1">
                <a:cs typeface="Times New Roman" pitchFamily="18" charset="0"/>
              </a:rPr>
              <a:t>getInstance</a:t>
            </a:r>
            <a:r>
              <a:rPr lang="en-US" altLang="zh-CN" sz="2000" b="1" dirty="0">
                <a:cs typeface="Times New Roman" pitchFamily="18" charset="0"/>
              </a:rPr>
              <a:t>(){</a:t>
            </a:r>
            <a:endParaRPr lang="zh-CN" altLang="zh-CN" sz="2000" dirty="0">
              <a:cs typeface="Times New Roman" pitchFamily="18" charset="0"/>
            </a:endParaRPr>
          </a:p>
          <a:p>
            <a:r>
              <a:rPr lang="en-US" altLang="zh-CN" sz="2000" b="1" dirty="0">
                <a:cs typeface="Times New Roman" pitchFamily="18" charset="0"/>
              </a:rPr>
              <a:t>		</a:t>
            </a:r>
            <a:r>
              <a:rPr lang="en-US" altLang="zh-CN" sz="2000" b="1" dirty="0">
                <a:solidFill>
                  <a:srgbClr val="C00000"/>
                </a:solidFill>
                <a:cs typeface="Times New Roman" pitchFamily="18" charset="0"/>
              </a:rPr>
              <a:t>if(instance==null){</a:t>
            </a:r>
            <a:endParaRPr lang="zh-CN" altLang="zh-CN" sz="2000" dirty="0">
              <a:solidFill>
                <a:srgbClr val="C00000"/>
              </a:solidFill>
              <a:cs typeface="Times New Roman" pitchFamily="18" charset="0"/>
            </a:endParaRPr>
          </a:p>
          <a:p>
            <a:r>
              <a:rPr lang="en-US" altLang="zh-CN" sz="2000" b="1" dirty="0">
                <a:solidFill>
                  <a:srgbClr val="C00000"/>
                </a:solidFill>
                <a:cs typeface="Times New Roman" pitchFamily="18" charset="0"/>
              </a:rPr>
              <a:t>			synchronized(</a:t>
            </a:r>
            <a:r>
              <a:rPr lang="en-US" altLang="zh-CN" sz="2000" b="1" dirty="0" err="1">
                <a:solidFill>
                  <a:srgbClr val="C00000"/>
                </a:solidFill>
                <a:cs typeface="Times New Roman" pitchFamily="18" charset="0"/>
              </a:rPr>
              <a:t>Singleton.class</a:t>
            </a:r>
            <a:r>
              <a:rPr lang="en-US" altLang="zh-CN" sz="2000" b="1" dirty="0">
                <a:solidFill>
                  <a:srgbClr val="C00000"/>
                </a:solidFill>
                <a:cs typeface="Times New Roman" pitchFamily="18" charset="0"/>
              </a:rPr>
              <a:t>){</a:t>
            </a:r>
            <a:endParaRPr lang="zh-CN" altLang="zh-CN" sz="2000" dirty="0">
              <a:solidFill>
                <a:srgbClr val="C00000"/>
              </a:solidFill>
              <a:cs typeface="Times New Roman" pitchFamily="18" charset="0"/>
            </a:endParaRPr>
          </a:p>
          <a:p>
            <a:r>
              <a:rPr lang="en-US" altLang="zh-CN" sz="2000" b="1" dirty="0">
                <a:solidFill>
                  <a:srgbClr val="C00000"/>
                </a:solidFill>
                <a:cs typeface="Times New Roman" pitchFamily="18" charset="0"/>
              </a:rPr>
              <a:t>				if(instance == null){</a:t>
            </a:r>
            <a:endParaRPr lang="zh-CN" altLang="zh-CN" sz="2000" dirty="0">
              <a:solidFill>
                <a:srgbClr val="C00000"/>
              </a:solidFill>
              <a:cs typeface="Times New Roman" pitchFamily="18" charset="0"/>
            </a:endParaRPr>
          </a:p>
          <a:p>
            <a:r>
              <a:rPr lang="en-US" altLang="zh-CN" sz="2000" b="1" dirty="0">
                <a:cs typeface="Times New Roman" pitchFamily="18" charset="0"/>
              </a:rPr>
              <a:t>					instance=new Singleton();</a:t>
            </a:r>
            <a:endParaRPr lang="zh-CN" altLang="zh-CN" sz="2000" dirty="0">
              <a:cs typeface="Times New Roman" pitchFamily="18" charset="0"/>
            </a:endParaRPr>
          </a:p>
          <a:p>
            <a:r>
              <a:rPr lang="en-US" altLang="zh-CN" sz="2000" b="1" dirty="0">
                <a:cs typeface="Times New Roman" pitchFamily="18" charset="0"/>
              </a:rPr>
              <a:t>				}</a:t>
            </a:r>
            <a:r>
              <a:rPr lang="en-US" altLang="zh-CN" sz="2000" dirty="0">
                <a:cs typeface="Times New Roman" pitchFamily="18" charset="0"/>
              </a:rPr>
              <a:t>	</a:t>
            </a:r>
            <a:r>
              <a:rPr lang="en-US" altLang="zh-CN" sz="2000" b="1" dirty="0">
                <a:cs typeface="Times New Roman" pitchFamily="18" charset="0"/>
              </a:rPr>
              <a:t>}</a:t>
            </a:r>
            <a:r>
              <a:rPr lang="en-US" altLang="zh-CN" sz="2000" dirty="0">
                <a:cs typeface="Times New Roman" pitchFamily="18" charset="0"/>
              </a:rPr>
              <a:t>	</a:t>
            </a:r>
            <a:r>
              <a:rPr lang="en-US" altLang="zh-CN" sz="2000" b="1" dirty="0">
                <a:cs typeface="Times New Roman" pitchFamily="18" charset="0"/>
              </a:rPr>
              <a:t>}</a:t>
            </a:r>
            <a:endParaRPr lang="zh-CN" altLang="zh-CN" sz="2000" dirty="0">
              <a:cs typeface="Times New Roman" pitchFamily="18" charset="0"/>
            </a:endParaRPr>
          </a:p>
          <a:p>
            <a:r>
              <a:rPr lang="en-US" altLang="zh-CN" sz="2000" b="1" dirty="0">
                <a:cs typeface="Times New Roman" pitchFamily="18" charset="0"/>
              </a:rPr>
              <a:t>		return instance;</a:t>
            </a:r>
            <a:endParaRPr lang="zh-CN" altLang="zh-CN" sz="2000" dirty="0">
              <a:cs typeface="Times New Roman" pitchFamily="18" charset="0"/>
            </a:endParaRPr>
          </a:p>
          <a:p>
            <a:r>
              <a:rPr lang="en-US" altLang="zh-CN" sz="2000" b="1" dirty="0">
                <a:cs typeface="Times New Roman" pitchFamily="18" charset="0"/>
              </a:rPr>
              <a:t>	}</a:t>
            </a:r>
            <a:r>
              <a:rPr lang="en-US" altLang="zh-CN" sz="2000" dirty="0">
                <a:cs typeface="Times New Roman" pitchFamily="18" charset="0"/>
              </a:rPr>
              <a:t> 	</a:t>
            </a:r>
            <a:r>
              <a:rPr lang="en-US" altLang="zh-CN" sz="2000" b="1" dirty="0">
                <a:cs typeface="Times New Roman" pitchFamily="18" charset="0"/>
              </a:rPr>
              <a:t>}</a:t>
            </a:r>
            <a:endParaRPr lang="zh-CN" altLang="zh-CN" sz="2000" dirty="0">
              <a:cs typeface="Times New Roman" pitchFamily="18" charset="0"/>
            </a:endParaRPr>
          </a:p>
          <a:p>
            <a:r>
              <a:rPr lang="en-US" altLang="zh-CN" sz="2000" b="1" dirty="0">
                <a:cs typeface="Times New Roman" pitchFamily="18" charset="0"/>
              </a:rPr>
              <a:t>public class </a:t>
            </a:r>
            <a:r>
              <a:rPr lang="en-US" altLang="zh-CN" sz="2000" b="1" dirty="0" err="1">
                <a:cs typeface="Times New Roman" pitchFamily="18" charset="0"/>
              </a:rPr>
              <a:t>TestSingleton</a:t>
            </a:r>
            <a:r>
              <a:rPr lang="en-US" altLang="zh-CN" sz="2000" b="1" dirty="0">
                <a:cs typeface="Times New Roman" pitchFamily="18" charset="0"/>
              </a:rPr>
              <a:t>{</a:t>
            </a:r>
            <a:endParaRPr lang="zh-CN" altLang="zh-CN" sz="2000" dirty="0">
              <a:cs typeface="Times New Roman" pitchFamily="18" charset="0"/>
            </a:endParaRPr>
          </a:p>
          <a:p>
            <a:r>
              <a:rPr lang="en-US" altLang="zh-CN" sz="2000" b="1" dirty="0">
                <a:cs typeface="Times New Roman" pitchFamily="18" charset="0"/>
              </a:rPr>
              <a:t>	public static void main(String[] </a:t>
            </a:r>
            <a:r>
              <a:rPr lang="en-US" altLang="zh-CN" sz="2000" b="1" dirty="0" err="1">
                <a:cs typeface="Times New Roman" pitchFamily="18" charset="0"/>
              </a:rPr>
              <a:t>args</a:t>
            </a:r>
            <a:r>
              <a:rPr lang="en-US" altLang="zh-CN" sz="2000" b="1" dirty="0">
                <a:cs typeface="Times New Roman" pitchFamily="18" charset="0"/>
              </a:rPr>
              <a:t>){</a:t>
            </a:r>
            <a:endParaRPr lang="zh-CN" altLang="zh-CN" sz="2000" dirty="0">
              <a:cs typeface="Times New Roman" pitchFamily="18" charset="0"/>
            </a:endParaRPr>
          </a:p>
          <a:p>
            <a:r>
              <a:rPr lang="en-US" altLang="zh-CN" sz="2000" b="1" dirty="0">
                <a:cs typeface="Times New Roman" pitchFamily="18" charset="0"/>
              </a:rPr>
              <a:t>		Singleton s1=</a:t>
            </a:r>
            <a:r>
              <a:rPr lang="en-US" altLang="zh-CN" sz="2000" b="1" dirty="0" err="1">
                <a:cs typeface="Times New Roman" pitchFamily="18" charset="0"/>
              </a:rPr>
              <a:t>Singleton.getInstance</a:t>
            </a:r>
            <a:r>
              <a:rPr lang="en-US" altLang="zh-CN" sz="2000" b="1" dirty="0">
                <a:cs typeface="Times New Roman" pitchFamily="18" charset="0"/>
              </a:rPr>
              <a:t>();</a:t>
            </a:r>
            <a:endParaRPr lang="zh-CN" altLang="zh-CN" sz="2000" dirty="0">
              <a:cs typeface="Times New Roman" pitchFamily="18" charset="0"/>
            </a:endParaRPr>
          </a:p>
          <a:p>
            <a:r>
              <a:rPr lang="en-US" altLang="zh-CN" sz="2000" b="1" dirty="0">
                <a:cs typeface="Times New Roman" pitchFamily="18" charset="0"/>
              </a:rPr>
              <a:t>		Singleton s2=</a:t>
            </a:r>
            <a:r>
              <a:rPr lang="en-US" altLang="zh-CN" sz="2000" b="1" dirty="0" err="1">
                <a:cs typeface="Times New Roman" pitchFamily="18" charset="0"/>
              </a:rPr>
              <a:t>Singleton.getInstance</a:t>
            </a:r>
            <a:r>
              <a:rPr lang="en-US" altLang="zh-CN" sz="2000" b="1" dirty="0">
                <a:cs typeface="Times New Roman" pitchFamily="18" charset="0"/>
              </a:rPr>
              <a:t>();</a:t>
            </a:r>
            <a:endParaRPr lang="zh-CN" altLang="zh-CN" sz="2000" dirty="0">
              <a:cs typeface="Times New Roman" pitchFamily="18" charset="0"/>
            </a:endParaRPr>
          </a:p>
          <a:p>
            <a:r>
              <a:rPr lang="en-US" altLang="zh-CN" sz="2000" b="1" dirty="0">
                <a:cs typeface="Times New Roman" pitchFamily="18" charset="0"/>
              </a:rPr>
              <a:t>		</a:t>
            </a:r>
            <a:r>
              <a:rPr lang="en-US" altLang="zh-CN" sz="2000" b="1" dirty="0" err="1">
                <a:cs typeface="Times New Roman" pitchFamily="18" charset="0"/>
              </a:rPr>
              <a:t>System.out.println</a:t>
            </a:r>
            <a:r>
              <a:rPr lang="en-US" altLang="zh-CN" sz="2000" b="1" dirty="0">
                <a:cs typeface="Times New Roman" pitchFamily="18" charset="0"/>
              </a:rPr>
              <a:t>(s1==s2);</a:t>
            </a:r>
            <a:endParaRPr lang="zh-CN" altLang="zh-CN" sz="2000" dirty="0">
              <a:cs typeface="Times New Roman" pitchFamily="18" charset="0"/>
            </a:endParaRPr>
          </a:p>
          <a:p>
            <a:r>
              <a:rPr lang="en-US" altLang="zh-CN" sz="2000" b="1" dirty="0">
                <a:cs typeface="Times New Roman" pitchFamily="18" charset="0"/>
              </a:rPr>
              <a:t>	}</a:t>
            </a:r>
            <a:r>
              <a:rPr lang="en-US" altLang="zh-CN" sz="2000" dirty="0">
                <a:cs typeface="Times New Roman" pitchFamily="18" charset="0"/>
              </a:rPr>
              <a:t>	</a:t>
            </a:r>
            <a:r>
              <a:rPr lang="en-US" altLang="zh-CN" sz="2000" b="1" dirty="0">
                <a:cs typeface="Times New Roman" pitchFamily="18" charset="0"/>
              </a:rPr>
              <a:t>}</a:t>
            </a:r>
            <a:endParaRPr lang="zh-CN" altLang="zh-CN" sz="2000" dirty="0">
              <a:cs typeface="Times New Roman" pitchFamily="18" charset="0"/>
            </a:endParaRPr>
          </a:p>
          <a:p>
            <a:endParaRPr lang="zh-CN" altLang="en-US" sz="2000" dirty="0"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883320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7308304" y="260648"/>
            <a:ext cx="1440160" cy="576065"/>
          </a:xfrm>
        </p:spPr>
        <p:txBody>
          <a:bodyPr>
            <a:normAutofit/>
          </a:bodyPr>
          <a:lstStyle/>
          <a:p>
            <a:r>
              <a:rPr lang="zh-CN" altLang="en-US" b="1" dirty="0">
                <a:cs typeface="Times New Roman" pitchFamily="18" charset="0"/>
              </a:rPr>
              <a:t>练习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253639" y="1124744"/>
            <a:ext cx="8532440" cy="439248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zh-CN" altLang="en-US" b="1" dirty="0">
                <a:ea typeface="宋体" pitchFamily="2" charset="-122"/>
                <a:cs typeface="Times New Roman" pitchFamily="18" charset="0"/>
              </a:rPr>
              <a:t>银行有一个账户。</a:t>
            </a:r>
          </a:p>
          <a:p>
            <a:pPr marL="0" indent="0">
              <a:buNone/>
            </a:pPr>
            <a:r>
              <a:rPr lang="zh-CN" altLang="en-US" b="1" dirty="0">
                <a:ea typeface="宋体" pitchFamily="2" charset="-122"/>
                <a:cs typeface="Times New Roman" pitchFamily="18" charset="0"/>
              </a:rPr>
              <a:t>有两个储户分别向同一个账户存</a:t>
            </a:r>
            <a:r>
              <a:rPr lang="en-US" altLang="zh-CN" b="1" dirty="0">
                <a:ea typeface="宋体" pitchFamily="2" charset="-122"/>
                <a:cs typeface="Times New Roman" pitchFamily="18" charset="0"/>
              </a:rPr>
              <a:t>3000</a:t>
            </a:r>
            <a:r>
              <a:rPr lang="zh-CN" altLang="en-US" b="1" dirty="0">
                <a:ea typeface="宋体" pitchFamily="2" charset="-122"/>
                <a:cs typeface="Times New Roman" pitchFamily="18" charset="0"/>
              </a:rPr>
              <a:t>元，每次存</a:t>
            </a:r>
            <a:r>
              <a:rPr lang="en-US" altLang="zh-CN" b="1" dirty="0">
                <a:ea typeface="宋体" pitchFamily="2" charset="-122"/>
                <a:cs typeface="Times New Roman" pitchFamily="18" charset="0"/>
              </a:rPr>
              <a:t>1000</a:t>
            </a:r>
            <a:r>
              <a:rPr lang="zh-CN" altLang="en-US" b="1" dirty="0">
                <a:ea typeface="宋体" pitchFamily="2" charset="-122"/>
                <a:cs typeface="Times New Roman" pitchFamily="18" charset="0"/>
              </a:rPr>
              <a:t>，存</a:t>
            </a:r>
            <a:r>
              <a:rPr lang="en-US" altLang="zh-CN" b="1" dirty="0">
                <a:ea typeface="宋体" pitchFamily="2" charset="-122"/>
                <a:cs typeface="Times New Roman" pitchFamily="18" charset="0"/>
              </a:rPr>
              <a:t>3</a:t>
            </a:r>
            <a:r>
              <a:rPr lang="zh-CN" altLang="en-US" b="1" dirty="0">
                <a:ea typeface="宋体" pitchFamily="2" charset="-122"/>
                <a:cs typeface="Times New Roman" pitchFamily="18" charset="0"/>
              </a:rPr>
              <a:t>次。每次存完打印账户余额。</a:t>
            </a:r>
          </a:p>
          <a:p>
            <a:pPr marL="0" indent="0">
              <a:buNone/>
            </a:pPr>
            <a:endParaRPr lang="zh-CN" altLang="en-US" dirty="0">
              <a:ea typeface="宋体" pitchFamily="2" charset="-122"/>
              <a:cs typeface="Times New Roman" pitchFamily="18" charset="0"/>
            </a:endParaRPr>
          </a:p>
          <a:p>
            <a:pPr marL="0" indent="0">
              <a:buNone/>
            </a:pPr>
            <a:r>
              <a:rPr lang="zh-CN" altLang="en-US" dirty="0">
                <a:ea typeface="宋体" pitchFamily="2" charset="-122"/>
                <a:cs typeface="Times New Roman" pitchFamily="18" charset="0"/>
              </a:rPr>
              <a:t>问题：该程序是否有安全问题，如果有，如何解决？</a:t>
            </a:r>
          </a:p>
          <a:p>
            <a:pPr marL="0" indent="0">
              <a:buNone/>
            </a:pPr>
            <a:endParaRPr lang="zh-CN" altLang="en-US" dirty="0">
              <a:ea typeface="宋体" pitchFamily="2" charset="-122"/>
              <a:cs typeface="Times New Roman" pitchFamily="18" charset="0"/>
            </a:endParaRPr>
          </a:p>
          <a:p>
            <a:pPr marL="0" indent="0">
              <a:buNone/>
            </a:pPr>
            <a:r>
              <a:rPr lang="en-US" altLang="zh-CN" dirty="0">
                <a:ea typeface="宋体" pitchFamily="2" charset="-122"/>
                <a:cs typeface="Times New Roman" pitchFamily="18" charset="0"/>
              </a:rPr>
              <a:t>【</a:t>
            </a:r>
            <a:r>
              <a:rPr lang="zh-CN" altLang="en-US" dirty="0">
                <a:ea typeface="宋体" pitchFamily="2" charset="-122"/>
                <a:cs typeface="Times New Roman" pitchFamily="18" charset="0"/>
              </a:rPr>
              <a:t>提示</a:t>
            </a:r>
            <a:r>
              <a:rPr lang="en-US" altLang="zh-CN" dirty="0">
                <a:ea typeface="宋体" pitchFamily="2" charset="-122"/>
                <a:cs typeface="Times New Roman" pitchFamily="18" charset="0"/>
              </a:rPr>
              <a:t>】</a:t>
            </a:r>
            <a:endParaRPr lang="zh-CN" altLang="en-US" dirty="0">
              <a:ea typeface="宋体" pitchFamily="2" charset="-122"/>
              <a:cs typeface="Times New Roman" pitchFamily="18" charset="0"/>
            </a:endParaRPr>
          </a:p>
          <a:p>
            <a:pPr marL="0" indent="0">
              <a:buNone/>
            </a:pPr>
            <a:r>
              <a:rPr lang="en-US" altLang="zh-CN" dirty="0">
                <a:ea typeface="宋体" pitchFamily="2" charset="-122"/>
                <a:cs typeface="Times New Roman" pitchFamily="18" charset="0"/>
              </a:rPr>
              <a:t>1</a:t>
            </a:r>
            <a:r>
              <a:rPr lang="zh-CN" altLang="en-US" dirty="0">
                <a:ea typeface="宋体" pitchFamily="2" charset="-122"/>
                <a:cs typeface="Times New Roman" pitchFamily="18" charset="0"/>
              </a:rPr>
              <a:t>，明确哪些代码是多线程运行代码，须写入</a:t>
            </a:r>
            <a:r>
              <a:rPr lang="en-US" altLang="zh-CN" dirty="0">
                <a:ea typeface="宋体" pitchFamily="2" charset="-122"/>
                <a:cs typeface="Times New Roman" pitchFamily="18" charset="0"/>
              </a:rPr>
              <a:t>run()</a:t>
            </a:r>
            <a:r>
              <a:rPr lang="zh-CN" altLang="en-US" dirty="0">
                <a:ea typeface="宋体" pitchFamily="2" charset="-122"/>
                <a:cs typeface="Times New Roman" pitchFamily="18" charset="0"/>
              </a:rPr>
              <a:t>方法</a:t>
            </a:r>
            <a:endParaRPr lang="en-US" altLang="zh-CN" dirty="0">
              <a:ea typeface="宋体" pitchFamily="2" charset="-122"/>
              <a:cs typeface="Times New Roman" pitchFamily="18" charset="0"/>
            </a:endParaRPr>
          </a:p>
          <a:p>
            <a:pPr marL="0" indent="0">
              <a:buNone/>
            </a:pPr>
            <a:r>
              <a:rPr lang="en-US" altLang="zh-CN" dirty="0">
                <a:ea typeface="宋体" pitchFamily="2" charset="-122"/>
                <a:cs typeface="Times New Roman" pitchFamily="18" charset="0"/>
              </a:rPr>
              <a:t>2</a:t>
            </a:r>
            <a:r>
              <a:rPr lang="zh-CN" altLang="en-US" dirty="0">
                <a:ea typeface="宋体" pitchFamily="2" charset="-122"/>
                <a:cs typeface="Times New Roman" pitchFamily="18" charset="0"/>
              </a:rPr>
              <a:t>，明确什么是共享数据。</a:t>
            </a:r>
          </a:p>
          <a:p>
            <a:pPr marL="0" indent="0">
              <a:buNone/>
            </a:pPr>
            <a:r>
              <a:rPr lang="en-US" altLang="zh-CN" dirty="0">
                <a:ea typeface="宋体" pitchFamily="2" charset="-122"/>
                <a:cs typeface="Times New Roman" pitchFamily="18" charset="0"/>
              </a:rPr>
              <a:t>3</a:t>
            </a:r>
            <a:r>
              <a:rPr lang="zh-CN" altLang="en-US" dirty="0">
                <a:ea typeface="宋体" pitchFamily="2" charset="-122"/>
                <a:cs typeface="Times New Roman" pitchFamily="18" charset="0"/>
              </a:rPr>
              <a:t>，明确多线程运行代码中哪些语句是操作共享数据的。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51520" y="6021288"/>
            <a:ext cx="82470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0000FF"/>
                </a:solidFill>
                <a:ea typeface="宋体" pitchFamily="2" charset="-122"/>
              </a:rPr>
              <a:t>拓展问题：可否实现两个储户交替存钱的操作。需要使用线程通信！</a:t>
            </a:r>
          </a:p>
        </p:txBody>
      </p:sp>
    </p:spTree>
    <p:extLst>
      <p:ext uri="{BB962C8B-B14F-4D97-AF65-F5344CB8AC3E}">
        <p14:creationId xmlns:p14="http://schemas.microsoft.com/office/powerpoint/2010/main" val="52497918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"/>
          <p:cNvSpPr txBox="1">
            <a:spLocks noChangeArrowheads="1"/>
          </p:cNvSpPr>
          <p:nvPr/>
        </p:nvSpPr>
        <p:spPr bwMode="auto">
          <a:xfrm>
            <a:off x="107504" y="692696"/>
            <a:ext cx="5113338" cy="52629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1600" dirty="0"/>
              <a:t>/**</a:t>
            </a:r>
          </a:p>
          <a:p>
            <a:r>
              <a:rPr lang="zh-CN" altLang="en-US" sz="1600" dirty="0"/>
              <a:t> * 银行有一个账户，有两个储户，分别向同一个账户存</a:t>
            </a:r>
            <a:r>
              <a:rPr lang="en-US" altLang="zh-CN" sz="1600" dirty="0"/>
              <a:t>3000</a:t>
            </a:r>
            <a:r>
              <a:rPr lang="zh-CN" altLang="en-US" sz="1600" dirty="0"/>
              <a:t>元钱，每次存</a:t>
            </a:r>
            <a:r>
              <a:rPr lang="en-US" altLang="zh-CN" sz="1600" dirty="0"/>
              <a:t>1000</a:t>
            </a:r>
            <a:r>
              <a:rPr lang="zh-CN" altLang="en-US" sz="1600" dirty="0"/>
              <a:t>，存三次，每次存完打印余额</a:t>
            </a:r>
          </a:p>
          <a:p>
            <a:r>
              <a:rPr lang="zh-CN" altLang="en-US" sz="1600" dirty="0"/>
              <a:t> * </a:t>
            </a:r>
            <a:r>
              <a:rPr lang="en-US" altLang="zh-CN" sz="1600" dirty="0"/>
              <a:t>1.</a:t>
            </a:r>
            <a:r>
              <a:rPr lang="zh-CN" altLang="en-US" sz="1600" dirty="0"/>
              <a:t>是否涉及到线程安全？（两种方式创建多线程）</a:t>
            </a:r>
          </a:p>
          <a:p>
            <a:r>
              <a:rPr lang="zh-CN" altLang="en-US" sz="1600" dirty="0"/>
              <a:t> * 是！有两个账户</a:t>
            </a:r>
          </a:p>
          <a:p>
            <a:r>
              <a:rPr lang="zh-CN" altLang="en-US" sz="1600" dirty="0"/>
              <a:t> * </a:t>
            </a:r>
            <a:r>
              <a:rPr lang="en-US" altLang="zh-CN" sz="1600" dirty="0"/>
              <a:t>2.</a:t>
            </a:r>
            <a:r>
              <a:rPr lang="zh-CN" altLang="en-US" sz="1600" dirty="0"/>
              <a:t>是否有共享数据？</a:t>
            </a:r>
          </a:p>
          <a:p>
            <a:r>
              <a:rPr lang="zh-CN" altLang="en-US" sz="1600" dirty="0"/>
              <a:t> * 有！同一个账户（两种方式实现线程安全）</a:t>
            </a:r>
          </a:p>
          <a:p>
            <a:r>
              <a:rPr lang="zh-CN" altLang="en-US" sz="1600" dirty="0"/>
              <a:t> * </a:t>
            </a:r>
            <a:r>
              <a:rPr lang="en-US" altLang="zh-CN" sz="1600" dirty="0"/>
              <a:t>3.</a:t>
            </a:r>
            <a:r>
              <a:rPr lang="zh-CN" altLang="en-US" sz="1600" dirty="0"/>
              <a:t>得考虑同步问题。*</a:t>
            </a:r>
          </a:p>
          <a:p>
            <a:r>
              <a:rPr lang="zh-CN" altLang="en-US" sz="1600" dirty="0"/>
              <a:t> *</a:t>
            </a:r>
            <a:r>
              <a:rPr lang="en-US" altLang="zh-CN" sz="1600" dirty="0"/>
              <a:t>/</a:t>
            </a:r>
          </a:p>
          <a:p>
            <a:r>
              <a:rPr lang="en-US" altLang="zh-CN" sz="1600" b="1" dirty="0"/>
              <a:t>public class </a:t>
            </a:r>
            <a:r>
              <a:rPr lang="en-US" altLang="zh-CN" sz="1600" b="1" dirty="0" err="1"/>
              <a:t>TestAccount</a:t>
            </a:r>
            <a:r>
              <a:rPr lang="en-US" altLang="zh-CN" sz="1600" b="1" dirty="0"/>
              <a:t> {</a:t>
            </a:r>
          </a:p>
          <a:p>
            <a:pPr lvl="1"/>
            <a:r>
              <a:rPr lang="en-US" altLang="zh-CN" sz="1600" b="1" dirty="0"/>
              <a:t>public static void main(String[] </a:t>
            </a:r>
            <a:r>
              <a:rPr lang="en-US" altLang="zh-CN" sz="1600" b="1" dirty="0" err="1"/>
              <a:t>args</a:t>
            </a:r>
            <a:r>
              <a:rPr lang="en-US" altLang="zh-CN" sz="1600" b="1" dirty="0"/>
              <a:t>) {</a:t>
            </a:r>
          </a:p>
          <a:p>
            <a:pPr lvl="2"/>
            <a:r>
              <a:rPr lang="en-US" altLang="zh-CN" sz="1600" dirty="0"/>
              <a:t>Account </a:t>
            </a:r>
            <a:r>
              <a:rPr lang="en-US" altLang="zh-CN" sz="1600" dirty="0" err="1"/>
              <a:t>account</a:t>
            </a:r>
            <a:r>
              <a:rPr lang="en-US" altLang="zh-CN" sz="1600" dirty="0"/>
              <a:t>=</a:t>
            </a:r>
            <a:r>
              <a:rPr lang="en-US" altLang="zh-CN" sz="1600" b="1" dirty="0"/>
              <a:t>new Account();</a:t>
            </a:r>
          </a:p>
          <a:p>
            <a:pPr lvl="2"/>
            <a:r>
              <a:rPr lang="en-US" altLang="zh-CN" sz="1600" dirty="0"/>
              <a:t>Customer one = </a:t>
            </a:r>
            <a:r>
              <a:rPr lang="en-US" altLang="zh-CN" sz="1600" b="1" dirty="0"/>
              <a:t>new Customer(account);</a:t>
            </a:r>
          </a:p>
          <a:p>
            <a:pPr lvl="2"/>
            <a:r>
              <a:rPr lang="en-US" altLang="zh-CN" sz="1600" dirty="0"/>
              <a:t>Customer two = </a:t>
            </a:r>
            <a:r>
              <a:rPr lang="en-US" altLang="zh-CN" sz="1600" b="1" dirty="0"/>
              <a:t>new Customer(account);</a:t>
            </a:r>
          </a:p>
          <a:p>
            <a:pPr lvl="2"/>
            <a:r>
              <a:rPr lang="en-US" altLang="zh-CN" sz="1600" dirty="0" err="1"/>
              <a:t>one.setName</a:t>
            </a:r>
            <a:r>
              <a:rPr lang="en-US" altLang="zh-CN" sz="1600" dirty="0"/>
              <a:t>("</a:t>
            </a:r>
            <a:r>
              <a:rPr lang="zh-CN" altLang="en-US" sz="1600" dirty="0"/>
              <a:t>甲</a:t>
            </a:r>
            <a:r>
              <a:rPr lang="en-US" altLang="zh-CN" sz="1600" dirty="0"/>
              <a:t>");</a:t>
            </a:r>
          </a:p>
          <a:p>
            <a:pPr lvl="2"/>
            <a:r>
              <a:rPr lang="en-US" altLang="zh-CN" sz="1600" dirty="0" err="1"/>
              <a:t>two.setName</a:t>
            </a:r>
            <a:r>
              <a:rPr lang="en-US" altLang="zh-CN" sz="1600" dirty="0"/>
              <a:t>("</a:t>
            </a:r>
            <a:r>
              <a:rPr lang="zh-CN" altLang="en-US" sz="1600" dirty="0"/>
              <a:t>乙</a:t>
            </a:r>
            <a:r>
              <a:rPr lang="en-US" altLang="zh-CN" sz="1600" dirty="0"/>
              <a:t>");</a:t>
            </a:r>
          </a:p>
          <a:p>
            <a:pPr lvl="2"/>
            <a:endParaRPr lang="zh-CN" altLang="en-US" sz="1600" dirty="0"/>
          </a:p>
          <a:p>
            <a:pPr lvl="2"/>
            <a:r>
              <a:rPr lang="en-US" altLang="zh-CN" sz="1600" dirty="0" err="1"/>
              <a:t>one.start</a:t>
            </a:r>
            <a:r>
              <a:rPr lang="en-US" altLang="zh-CN" sz="1600" dirty="0"/>
              <a:t>();</a:t>
            </a:r>
          </a:p>
          <a:p>
            <a:pPr lvl="2"/>
            <a:r>
              <a:rPr lang="en-US" altLang="zh-CN" sz="1600" dirty="0" err="1"/>
              <a:t>two.start</a:t>
            </a:r>
            <a:r>
              <a:rPr lang="en-US" altLang="zh-CN" sz="1600" dirty="0"/>
              <a:t>();</a:t>
            </a:r>
          </a:p>
          <a:p>
            <a:pPr lvl="1"/>
            <a:r>
              <a:rPr lang="en-US" altLang="zh-CN" sz="1600" dirty="0"/>
              <a:t>}</a:t>
            </a:r>
          </a:p>
          <a:p>
            <a:r>
              <a:rPr lang="en-US" altLang="zh-CN" sz="1600" dirty="0"/>
              <a:t>}</a:t>
            </a:r>
          </a:p>
        </p:txBody>
      </p:sp>
      <p:sp>
        <p:nvSpPr>
          <p:cNvPr id="4" name="TextBox 2"/>
          <p:cNvSpPr txBox="1">
            <a:spLocks noChangeArrowheads="1"/>
          </p:cNvSpPr>
          <p:nvPr/>
        </p:nvSpPr>
        <p:spPr bwMode="auto">
          <a:xfrm>
            <a:off x="5328096" y="692696"/>
            <a:ext cx="3708400" cy="526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1200" b="1" dirty="0"/>
              <a:t>class Account{</a:t>
            </a:r>
          </a:p>
          <a:p>
            <a:r>
              <a:rPr lang="en-US" altLang="zh-CN" sz="1200" b="1" dirty="0"/>
              <a:t>double balance=0;</a:t>
            </a:r>
          </a:p>
          <a:p>
            <a:r>
              <a:rPr lang="en-US" altLang="zh-CN" sz="1200" b="1" dirty="0"/>
              <a:t>public synchronized void </a:t>
            </a:r>
            <a:r>
              <a:rPr lang="en-US" altLang="zh-CN" sz="1200" b="1" dirty="0" err="1"/>
              <a:t>addMoney</a:t>
            </a:r>
            <a:r>
              <a:rPr lang="en-US" altLang="zh-CN" sz="1200" b="1" dirty="0"/>
              <a:t>(double amt){</a:t>
            </a:r>
          </a:p>
          <a:p>
            <a:pPr lvl="1"/>
            <a:r>
              <a:rPr lang="en-US" altLang="zh-CN" sz="1200" dirty="0"/>
              <a:t>balance+=amt;</a:t>
            </a:r>
          </a:p>
          <a:p>
            <a:pPr lvl="1"/>
            <a:r>
              <a:rPr lang="en-US" altLang="zh-CN" sz="1200" b="1" dirty="0"/>
              <a:t>try {</a:t>
            </a:r>
          </a:p>
          <a:p>
            <a:pPr lvl="1"/>
            <a:r>
              <a:rPr lang="en-US" altLang="zh-CN" sz="1200" u="sng" dirty="0"/>
              <a:t>	</a:t>
            </a:r>
            <a:r>
              <a:rPr lang="en-US" altLang="zh-CN" sz="1200" u="sng" dirty="0" err="1"/>
              <a:t>Thread.</a:t>
            </a:r>
            <a:r>
              <a:rPr lang="en-US" altLang="zh-CN" sz="1200" i="1" u="sng" dirty="0" err="1"/>
              <a:t>currentThread</a:t>
            </a:r>
            <a:r>
              <a:rPr lang="en-US" altLang="zh-CN" sz="1200" i="1" u="sng" dirty="0"/>
              <a:t>().sleep(10);</a:t>
            </a:r>
          </a:p>
          <a:p>
            <a:pPr lvl="1"/>
            <a:r>
              <a:rPr lang="en-US" altLang="zh-CN" sz="1200" dirty="0"/>
              <a:t>} </a:t>
            </a:r>
            <a:r>
              <a:rPr lang="en-US" altLang="zh-CN" sz="1200" b="1" dirty="0"/>
              <a:t>catch (</a:t>
            </a:r>
            <a:r>
              <a:rPr lang="en-US" altLang="zh-CN" sz="1200" b="1" dirty="0" err="1"/>
              <a:t>InterruptedException</a:t>
            </a:r>
            <a:r>
              <a:rPr lang="en-US" altLang="zh-CN" sz="1200" b="1" dirty="0"/>
              <a:t> e) {</a:t>
            </a:r>
          </a:p>
          <a:p>
            <a:pPr lvl="1"/>
            <a:r>
              <a:rPr lang="en-US" altLang="zh-CN" sz="1200" dirty="0"/>
              <a:t>	</a:t>
            </a:r>
            <a:r>
              <a:rPr lang="en-US" altLang="zh-CN" sz="1200" dirty="0" err="1"/>
              <a:t>e.printStackTrace</a:t>
            </a:r>
            <a:r>
              <a:rPr lang="en-US" altLang="zh-CN" sz="1200" dirty="0"/>
              <a:t>();</a:t>
            </a:r>
          </a:p>
          <a:p>
            <a:pPr lvl="1"/>
            <a:r>
              <a:rPr lang="en-US" altLang="zh-CN" sz="1200" dirty="0"/>
              <a:t>}</a:t>
            </a:r>
          </a:p>
          <a:p>
            <a:pPr lvl="1"/>
            <a:r>
              <a:rPr lang="en-US" altLang="zh-CN" sz="1200" dirty="0" err="1"/>
              <a:t>System.</a:t>
            </a:r>
            <a:r>
              <a:rPr lang="en-US" altLang="zh-CN" sz="1200" i="1" dirty="0" err="1"/>
              <a:t>out.println</a:t>
            </a:r>
            <a:r>
              <a:rPr lang="en-US" altLang="zh-CN" sz="1200" i="1" dirty="0"/>
              <a:t>(</a:t>
            </a:r>
            <a:r>
              <a:rPr lang="en-US" altLang="zh-CN" sz="1200" i="1" dirty="0" err="1"/>
              <a:t>Thread.currentThread</a:t>
            </a:r>
            <a:r>
              <a:rPr lang="en-US" altLang="zh-CN" sz="1200" i="1" dirty="0"/>
              <a:t>().</a:t>
            </a:r>
            <a:r>
              <a:rPr lang="en-US" altLang="zh-CN" sz="1200" i="1" dirty="0" err="1"/>
              <a:t>getName</a:t>
            </a:r>
            <a:r>
              <a:rPr lang="en-US" altLang="zh-CN" sz="1200" i="1" dirty="0"/>
              <a:t>()+":"+balance);</a:t>
            </a:r>
          </a:p>
          <a:p>
            <a:pPr lvl="1"/>
            <a:endParaRPr lang="zh-CN" altLang="en-US" sz="1200" dirty="0"/>
          </a:p>
          <a:p>
            <a:pPr lvl="1"/>
            <a:r>
              <a:rPr lang="en-US" altLang="zh-CN" sz="1200" dirty="0"/>
              <a:t>}</a:t>
            </a:r>
          </a:p>
          <a:p>
            <a:r>
              <a:rPr lang="en-US" altLang="zh-CN" sz="1200" dirty="0"/>
              <a:t>}</a:t>
            </a:r>
          </a:p>
          <a:p>
            <a:r>
              <a:rPr lang="en-US" altLang="zh-CN" sz="1200" b="1" dirty="0"/>
              <a:t>class Customer extends Thread{</a:t>
            </a:r>
          </a:p>
          <a:p>
            <a:pPr lvl="1"/>
            <a:r>
              <a:rPr lang="en-US" altLang="zh-CN" sz="1200" dirty="0"/>
              <a:t>Account </a:t>
            </a:r>
            <a:r>
              <a:rPr lang="en-US" altLang="zh-CN" sz="1200" dirty="0" err="1"/>
              <a:t>account</a:t>
            </a:r>
            <a:r>
              <a:rPr lang="en-US" altLang="zh-CN" sz="1200" dirty="0"/>
              <a:t>;</a:t>
            </a:r>
          </a:p>
          <a:p>
            <a:pPr lvl="1"/>
            <a:r>
              <a:rPr lang="en-US" altLang="zh-CN" sz="1200" b="1" dirty="0"/>
              <a:t>public Customer(Account account){</a:t>
            </a:r>
          </a:p>
          <a:p>
            <a:pPr lvl="1"/>
            <a:r>
              <a:rPr lang="en-US" altLang="zh-CN" sz="1200" b="1" dirty="0"/>
              <a:t>	</a:t>
            </a:r>
            <a:r>
              <a:rPr lang="en-US" altLang="zh-CN" sz="1200" b="1" dirty="0" err="1"/>
              <a:t>this.account</a:t>
            </a:r>
            <a:r>
              <a:rPr lang="en-US" altLang="zh-CN" sz="1200" b="1" dirty="0"/>
              <a:t>=account;</a:t>
            </a:r>
          </a:p>
          <a:p>
            <a:pPr lvl="1"/>
            <a:r>
              <a:rPr lang="en-US" altLang="zh-CN" sz="1200" dirty="0"/>
              <a:t>}</a:t>
            </a:r>
          </a:p>
          <a:p>
            <a:pPr lvl="1"/>
            <a:r>
              <a:rPr lang="en-US" altLang="zh-CN" sz="1200" dirty="0"/>
              <a:t>@Override</a:t>
            </a:r>
          </a:p>
          <a:p>
            <a:pPr lvl="1"/>
            <a:r>
              <a:rPr lang="en-US" altLang="zh-CN" sz="1200" b="1" dirty="0"/>
              <a:t>public void run() {</a:t>
            </a:r>
          </a:p>
          <a:p>
            <a:pPr lvl="1"/>
            <a:r>
              <a:rPr lang="nn-NO" altLang="zh-CN" sz="1200" b="1" dirty="0"/>
              <a:t>	for (int i = 0; i &lt; 3; i++) {</a:t>
            </a:r>
          </a:p>
          <a:p>
            <a:pPr lvl="1"/>
            <a:r>
              <a:rPr lang="en-US" altLang="zh-CN" sz="1200" dirty="0"/>
              <a:t>		</a:t>
            </a:r>
            <a:r>
              <a:rPr lang="en-US" altLang="zh-CN" sz="1200" dirty="0" err="1"/>
              <a:t>account.addMoney</a:t>
            </a:r>
            <a:r>
              <a:rPr lang="en-US" altLang="zh-CN" sz="1200" dirty="0"/>
              <a:t>(1000);</a:t>
            </a:r>
          </a:p>
          <a:p>
            <a:pPr lvl="1"/>
            <a:r>
              <a:rPr lang="en-US" altLang="zh-CN" sz="1200" dirty="0"/>
              <a:t>	}</a:t>
            </a:r>
          </a:p>
          <a:p>
            <a:pPr lvl="1"/>
            <a:r>
              <a:rPr lang="en-US" altLang="zh-CN" sz="1200" dirty="0"/>
              <a:t>}</a:t>
            </a:r>
          </a:p>
          <a:p>
            <a:r>
              <a:rPr lang="en-US" altLang="zh-CN" sz="1200" dirty="0"/>
              <a:t>}</a:t>
            </a:r>
            <a:endParaRPr lang="zh-CN" altLang="en-US" sz="1200" dirty="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300192" y="260648"/>
            <a:ext cx="2520280" cy="576065"/>
          </a:xfrm>
        </p:spPr>
        <p:txBody>
          <a:bodyPr>
            <a:normAutofit/>
          </a:bodyPr>
          <a:lstStyle/>
          <a:p>
            <a:r>
              <a:rPr lang="zh-CN" altLang="en-US" b="1" dirty="0">
                <a:cs typeface="Times New Roman" pitchFamily="18" charset="0"/>
              </a:rPr>
              <a:t>释放锁的操作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107504" y="1124744"/>
            <a:ext cx="8892480" cy="3573016"/>
          </a:xfrm>
        </p:spPr>
        <p:txBody>
          <a:bodyPr/>
          <a:lstStyle/>
          <a:p>
            <a:pPr>
              <a:buClr>
                <a:srgbClr val="C00000"/>
              </a:buClr>
              <a:buFont typeface="Wingdings" pitchFamily="2" charset="2"/>
              <a:buChar char="l"/>
            </a:pPr>
            <a:r>
              <a:rPr lang="zh-CN" altLang="en-US" dirty="0">
                <a:ea typeface="宋体" pitchFamily="2" charset="-122"/>
                <a:cs typeface="Times New Roman" pitchFamily="18" charset="0"/>
              </a:rPr>
              <a:t>当前线程的同步方法、同步代码块执行结束</a:t>
            </a:r>
            <a:endParaRPr lang="en-US" altLang="zh-CN" dirty="0">
              <a:ea typeface="宋体" pitchFamily="2" charset="-122"/>
              <a:cs typeface="Times New Roman" pitchFamily="18" charset="0"/>
            </a:endParaRPr>
          </a:p>
          <a:p>
            <a:pPr>
              <a:buClr>
                <a:srgbClr val="C00000"/>
              </a:buClr>
              <a:buFont typeface="Wingdings" pitchFamily="2" charset="2"/>
              <a:buChar char="l"/>
            </a:pPr>
            <a:r>
              <a:rPr lang="zh-CN" altLang="en-US" dirty="0">
                <a:ea typeface="宋体" pitchFamily="2" charset="-122"/>
                <a:cs typeface="Times New Roman" pitchFamily="18" charset="0"/>
              </a:rPr>
              <a:t>当前线程在同步代码块、同步方法中遇到</a:t>
            </a:r>
            <a:r>
              <a:rPr lang="en-US" altLang="zh-CN" dirty="0">
                <a:ea typeface="宋体" pitchFamily="2" charset="-122"/>
                <a:cs typeface="Times New Roman" pitchFamily="18" charset="0"/>
              </a:rPr>
              <a:t>break</a:t>
            </a:r>
            <a:r>
              <a:rPr lang="zh-CN" altLang="en-US" dirty="0">
                <a:ea typeface="宋体" pitchFamily="2" charset="-122"/>
                <a:cs typeface="Times New Roman" pitchFamily="18" charset="0"/>
              </a:rPr>
              <a:t>、</a:t>
            </a:r>
            <a:r>
              <a:rPr lang="en-US" altLang="zh-CN" dirty="0">
                <a:ea typeface="宋体" pitchFamily="2" charset="-122"/>
                <a:cs typeface="Times New Roman" pitchFamily="18" charset="0"/>
              </a:rPr>
              <a:t>return</a:t>
            </a:r>
            <a:r>
              <a:rPr lang="zh-CN" altLang="en-US" dirty="0">
                <a:ea typeface="宋体" pitchFamily="2" charset="-122"/>
                <a:cs typeface="Times New Roman" pitchFamily="18" charset="0"/>
              </a:rPr>
              <a:t>终止了该代码块、该方法的继续执行。</a:t>
            </a:r>
            <a:endParaRPr lang="en-US" altLang="zh-CN" dirty="0">
              <a:ea typeface="宋体" pitchFamily="2" charset="-122"/>
              <a:cs typeface="Times New Roman" pitchFamily="18" charset="0"/>
            </a:endParaRPr>
          </a:p>
          <a:p>
            <a:pPr>
              <a:buClr>
                <a:srgbClr val="C00000"/>
              </a:buClr>
              <a:buFont typeface="Wingdings" pitchFamily="2" charset="2"/>
              <a:buChar char="l"/>
            </a:pPr>
            <a:r>
              <a:rPr lang="zh-CN" altLang="en-US" dirty="0">
                <a:ea typeface="宋体" pitchFamily="2" charset="-122"/>
                <a:cs typeface="Times New Roman" pitchFamily="18" charset="0"/>
              </a:rPr>
              <a:t>当前线程在同步代码块、同步方法中出现了未处理的</a:t>
            </a:r>
            <a:r>
              <a:rPr lang="en-US" altLang="zh-CN" dirty="0">
                <a:ea typeface="宋体" pitchFamily="2" charset="-122"/>
                <a:cs typeface="Times New Roman" pitchFamily="18" charset="0"/>
              </a:rPr>
              <a:t>Error</a:t>
            </a:r>
            <a:r>
              <a:rPr lang="zh-CN" altLang="en-US" dirty="0">
                <a:ea typeface="宋体" pitchFamily="2" charset="-122"/>
                <a:cs typeface="Times New Roman" pitchFamily="18" charset="0"/>
              </a:rPr>
              <a:t>或</a:t>
            </a:r>
            <a:r>
              <a:rPr lang="en-US" altLang="zh-CN" dirty="0">
                <a:ea typeface="宋体" pitchFamily="2" charset="-122"/>
                <a:cs typeface="Times New Roman" pitchFamily="18" charset="0"/>
              </a:rPr>
              <a:t>Exception</a:t>
            </a:r>
            <a:r>
              <a:rPr lang="zh-CN" altLang="en-US" dirty="0">
                <a:ea typeface="宋体" pitchFamily="2" charset="-122"/>
                <a:cs typeface="Times New Roman" pitchFamily="18" charset="0"/>
              </a:rPr>
              <a:t>，导致异常结束</a:t>
            </a:r>
            <a:endParaRPr lang="en-US" altLang="zh-CN" dirty="0">
              <a:ea typeface="宋体" pitchFamily="2" charset="-122"/>
              <a:cs typeface="Times New Roman" pitchFamily="18" charset="0"/>
            </a:endParaRPr>
          </a:p>
          <a:p>
            <a:pPr>
              <a:buClr>
                <a:srgbClr val="C00000"/>
              </a:buClr>
              <a:buFont typeface="Wingdings" pitchFamily="2" charset="2"/>
              <a:buChar char="l"/>
            </a:pPr>
            <a:r>
              <a:rPr lang="zh-CN" altLang="en-US" dirty="0">
                <a:ea typeface="宋体" pitchFamily="2" charset="-122"/>
                <a:cs typeface="Times New Roman" pitchFamily="18" charset="0"/>
              </a:rPr>
              <a:t>当前线程在同步代码块、同步方法中执行了线程对象的</a:t>
            </a:r>
            <a:r>
              <a:rPr lang="en-US" altLang="zh-CN" b="1" dirty="0">
                <a:solidFill>
                  <a:srgbClr val="C00000"/>
                </a:solidFill>
                <a:ea typeface="宋体" pitchFamily="2" charset="-122"/>
                <a:cs typeface="Times New Roman" pitchFamily="18" charset="0"/>
              </a:rPr>
              <a:t>wait()</a:t>
            </a:r>
            <a:r>
              <a:rPr lang="zh-CN" altLang="en-US" dirty="0">
                <a:ea typeface="宋体" pitchFamily="2" charset="-122"/>
                <a:cs typeface="Times New Roman" pitchFamily="18" charset="0"/>
              </a:rPr>
              <a:t>方法，当前线程暂停，并释放锁。</a:t>
            </a:r>
          </a:p>
        </p:txBody>
      </p:sp>
    </p:spTree>
    <p:extLst>
      <p:ext uri="{BB962C8B-B14F-4D97-AF65-F5344CB8AC3E}">
        <p14:creationId xmlns:p14="http://schemas.microsoft.com/office/powerpoint/2010/main" val="227880734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4788024" y="260648"/>
            <a:ext cx="4032448" cy="576065"/>
          </a:xfrm>
        </p:spPr>
        <p:txBody>
          <a:bodyPr>
            <a:normAutofit fontScale="90000"/>
          </a:bodyPr>
          <a:lstStyle/>
          <a:p>
            <a:r>
              <a:rPr lang="zh-CN" altLang="en-US" b="1" dirty="0">
                <a:cs typeface="Times New Roman" pitchFamily="18" charset="0"/>
              </a:rPr>
              <a:t>小结：不会释放锁的操作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179512" y="1052736"/>
            <a:ext cx="8748464" cy="4509120"/>
          </a:xfrm>
        </p:spPr>
        <p:txBody>
          <a:bodyPr>
            <a:normAutofit/>
          </a:bodyPr>
          <a:lstStyle/>
          <a:p>
            <a:pPr>
              <a:buClr>
                <a:srgbClr val="C00000"/>
              </a:buClr>
              <a:buFont typeface="Wingdings" panose="05000000000000000000" pitchFamily="2" charset="2"/>
              <a:buChar char="l"/>
            </a:pPr>
            <a:r>
              <a:rPr lang="zh-CN" altLang="en-US" dirty="0">
                <a:ea typeface="宋体" pitchFamily="2" charset="-122"/>
                <a:cs typeface="Times New Roman" pitchFamily="18" charset="0"/>
              </a:rPr>
              <a:t>线程执行同步代码块或同步方法时，程序调用</a:t>
            </a:r>
            <a:r>
              <a:rPr lang="en-US" altLang="zh-CN" dirty="0" err="1">
                <a:solidFill>
                  <a:srgbClr val="C00000"/>
                </a:solidFill>
                <a:ea typeface="宋体" pitchFamily="2" charset="-122"/>
                <a:cs typeface="Times New Roman" pitchFamily="18" charset="0"/>
              </a:rPr>
              <a:t>Thread.sleep</a:t>
            </a:r>
            <a:r>
              <a:rPr lang="en-US" altLang="zh-CN" dirty="0">
                <a:solidFill>
                  <a:srgbClr val="C00000"/>
                </a:solidFill>
                <a:ea typeface="宋体" pitchFamily="2" charset="-122"/>
                <a:cs typeface="Times New Roman" pitchFamily="18" charset="0"/>
              </a:rPr>
              <a:t>()</a:t>
            </a:r>
            <a:r>
              <a:rPr lang="zh-CN" altLang="en-US" dirty="0">
                <a:solidFill>
                  <a:srgbClr val="C00000"/>
                </a:solidFill>
                <a:ea typeface="宋体" pitchFamily="2" charset="-122"/>
                <a:cs typeface="Times New Roman" pitchFamily="18" charset="0"/>
              </a:rPr>
              <a:t>、</a:t>
            </a:r>
            <a:r>
              <a:rPr lang="en-US" altLang="zh-CN" dirty="0" err="1">
                <a:solidFill>
                  <a:srgbClr val="C00000"/>
                </a:solidFill>
                <a:ea typeface="宋体" pitchFamily="2" charset="-122"/>
                <a:cs typeface="Times New Roman" pitchFamily="18" charset="0"/>
              </a:rPr>
              <a:t>Thread.yield</a:t>
            </a:r>
            <a:r>
              <a:rPr lang="en-US" altLang="zh-CN" dirty="0">
                <a:solidFill>
                  <a:srgbClr val="C00000"/>
                </a:solidFill>
                <a:ea typeface="宋体" pitchFamily="2" charset="-122"/>
                <a:cs typeface="Times New Roman" pitchFamily="18" charset="0"/>
              </a:rPr>
              <a:t>()</a:t>
            </a:r>
            <a:r>
              <a:rPr lang="zh-CN" altLang="en-US" dirty="0">
                <a:ea typeface="宋体" pitchFamily="2" charset="-122"/>
                <a:cs typeface="Times New Roman" pitchFamily="18" charset="0"/>
              </a:rPr>
              <a:t>方法暂停当前线程的执行</a:t>
            </a:r>
            <a:endParaRPr lang="en-US" altLang="zh-CN" dirty="0">
              <a:ea typeface="宋体" pitchFamily="2" charset="-122"/>
              <a:cs typeface="Times New Roman" pitchFamily="18" charset="0"/>
            </a:endParaRPr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l"/>
            </a:pPr>
            <a:endParaRPr lang="en-US" altLang="zh-CN" sz="1600" dirty="0">
              <a:ea typeface="宋体" pitchFamily="2" charset="-122"/>
              <a:cs typeface="Times New Roman" pitchFamily="18" charset="0"/>
            </a:endParaRPr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l"/>
            </a:pPr>
            <a:endParaRPr lang="en-US" altLang="zh-CN" sz="1600" dirty="0">
              <a:ea typeface="宋体" pitchFamily="2" charset="-122"/>
              <a:cs typeface="Times New Roman" pitchFamily="18" charset="0"/>
            </a:endParaRPr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l"/>
            </a:pPr>
            <a:r>
              <a:rPr lang="zh-CN" altLang="en-US" dirty="0">
                <a:ea typeface="宋体" pitchFamily="2" charset="-122"/>
                <a:cs typeface="Times New Roman" pitchFamily="18" charset="0"/>
              </a:rPr>
              <a:t>线程执行同步代码块时，其他线程调用了该线程的</a:t>
            </a:r>
            <a:r>
              <a:rPr lang="en-US" altLang="zh-CN" dirty="0">
                <a:ea typeface="宋体" pitchFamily="2" charset="-122"/>
                <a:cs typeface="Times New Roman" pitchFamily="18" charset="0"/>
              </a:rPr>
              <a:t>suspend()</a:t>
            </a:r>
            <a:r>
              <a:rPr lang="zh-CN" altLang="en-US" dirty="0">
                <a:ea typeface="宋体" pitchFamily="2" charset="-122"/>
                <a:cs typeface="Times New Roman" pitchFamily="18" charset="0"/>
              </a:rPr>
              <a:t>方法将该线程挂起，该线程不会释放锁（同步监视器）。</a:t>
            </a:r>
            <a:endParaRPr lang="en-US" altLang="zh-CN" dirty="0">
              <a:ea typeface="宋体" pitchFamily="2" charset="-122"/>
              <a:cs typeface="Times New Roman" pitchFamily="18" charset="0"/>
            </a:endParaRPr>
          </a:p>
          <a:p>
            <a:pPr lvl="1">
              <a:buClr>
                <a:srgbClr val="C00000"/>
              </a:buClr>
              <a:buFont typeface="Wingdings" panose="05000000000000000000" pitchFamily="2" charset="2"/>
              <a:buChar char="l"/>
            </a:pPr>
            <a:r>
              <a:rPr lang="zh-CN" altLang="en-US" dirty="0">
                <a:ea typeface="宋体" pitchFamily="2" charset="-122"/>
                <a:cs typeface="Times New Roman" pitchFamily="18" charset="0"/>
              </a:rPr>
              <a:t>应尽量避免使用</a:t>
            </a:r>
            <a:r>
              <a:rPr lang="en-US" altLang="zh-CN" dirty="0">
                <a:ea typeface="宋体" pitchFamily="2" charset="-122"/>
                <a:cs typeface="Times New Roman" pitchFamily="18" charset="0"/>
              </a:rPr>
              <a:t>suspend()</a:t>
            </a:r>
            <a:r>
              <a:rPr lang="zh-CN" altLang="en-US" dirty="0">
                <a:ea typeface="宋体" pitchFamily="2" charset="-122"/>
                <a:cs typeface="Times New Roman" pitchFamily="18" charset="0"/>
              </a:rPr>
              <a:t>和</a:t>
            </a:r>
            <a:r>
              <a:rPr lang="en-US" altLang="zh-CN" dirty="0">
                <a:ea typeface="宋体" pitchFamily="2" charset="-122"/>
                <a:cs typeface="Times New Roman" pitchFamily="18" charset="0"/>
              </a:rPr>
              <a:t>resume()</a:t>
            </a:r>
            <a:r>
              <a:rPr lang="zh-CN" altLang="en-US" dirty="0">
                <a:ea typeface="宋体" pitchFamily="2" charset="-122"/>
                <a:cs typeface="Times New Roman" pitchFamily="18" charset="0"/>
              </a:rPr>
              <a:t>来控制线程</a:t>
            </a:r>
          </a:p>
        </p:txBody>
      </p:sp>
    </p:spTree>
    <p:extLst>
      <p:ext uri="{BB962C8B-B14F-4D97-AF65-F5344CB8AC3E}">
        <p14:creationId xmlns:p14="http://schemas.microsoft.com/office/powerpoint/2010/main" val="424054723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084168" y="260648"/>
            <a:ext cx="2808312" cy="576065"/>
          </a:xfrm>
        </p:spPr>
        <p:txBody>
          <a:bodyPr>
            <a:normAutofit/>
          </a:bodyPr>
          <a:lstStyle/>
          <a:p>
            <a:r>
              <a:rPr lang="zh-CN" altLang="en-US" b="1" dirty="0">
                <a:cs typeface="Times New Roman" pitchFamily="18" charset="0"/>
              </a:rPr>
              <a:t>线程的死锁问题</a:t>
            </a:r>
          </a:p>
        </p:txBody>
      </p:sp>
      <p:sp>
        <p:nvSpPr>
          <p:cNvPr id="38912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46856" y="836712"/>
            <a:ext cx="8229600" cy="3341688"/>
          </a:xfrm>
        </p:spPr>
        <p:txBody>
          <a:bodyPr/>
          <a:lstStyle/>
          <a:p>
            <a:pPr>
              <a:buClr>
                <a:srgbClr val="C00000"/>
              </a:buClr>
              <a:buFont typeface="Wingdings" panose="05000000000000000000" pitchFamily="2" charset="2"/>
              <a:buChar char="l"/>
            </a:pPr>
            <a:r>
              <a:rPr lang="zh-CN" altLang="en-US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死锁</a:t>
            </a:r>
          </a:p>
          <a:p>
            <a:pPr lvl="1">
              <a:buClr>
                <a:srgbClr val="C00000"/>
              </a:buClr>
              <a:buFont typeface="Wingdings" panose="05000000000000000000" pitchFamily="2" charset="2"/>
              <a:buChar char="l"/>
            </a:pPr>
            <a:r>
              <a:rPr lang="zh-CN" altLang="en-US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不同的线程分别占用对方需要的同步资源不放弃，都在等待对方放弃自己需要的同步资源，就形成了线程的死锁</a:t>
            </a:r>
            <a:endParaRPr lang="en-US" altLang="zh-CN" dirty="0">
              <a:latin typeface="Times New Roman" pitchFamily="18" charset="0"/>
              <a:ea typeface="宋体" pitchFamily="2" charset="-122"/>
              <a:cs typeface="Times New Roman" pitchFamily="18" charset="0"/>
            </a:endParaRPr>
          </a:p>
          <a:p>
            <a:pPr lvl="1">
              <a:buClr>
                <a:srgbClr val="C00000"/>
              </a:buClr>
              <a:buFont typeface="Wingdings" panose="05000000000000000000" pitchFamily="2" charset="2"/>
              <a:buChar char="l"/>
            </a:pPr>
            <a:endParaRPr lang="zh-CN" altLang="en-US" dirty="0">
              <a:latin typeface="Times New Roman" pitchFamily="18" charset="0"/>
              <a:ea typeface="宋体" pitchFamily="2" charset="-122"/>
              <a:cs typeface="Times New Roman" pitchFamily="18" charset="0"/>
            </a:endParaRPr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l"/>
            </a:pPr>
            <a:r>
              <a:rPr lang="zh-CN" altLang="en-US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解决方法</a:t>
            </a:r>
          </a:p>
          <a:p>
            <a:pPr lvl="1">
              <a:buClr>
                <a:srgbClr val="C00000"/>
              </a:buClr>
              <a:buFont typeface="Wingdings" panose="05000000000000000000" pitchFamily="2" charset="2"/>
              <a:buChar char="l"/>
            </a:pPr>
            <a:r>
              <a:rPr lang="zh-CN" altLang="en-US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专门的算法、原则</a:t>
            </a:r>
          </a:p>
          <a:p>
            <a:pPr lvl="1">
              <a:buClr>
                <a:srgbClr val="C00000"/>
              </a:buClr>
              <a:buFont typeface="Wingdings" panose="05000000000000000000" pitchFamily="2" charset="2"/>
              <a:buChar char="l"/>
            </a:pPr>
            <a:r>
              <a:rPr lang="zh-CN" altLang="en-US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尽量减少同步资源的定义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300192" y="5870178"/>
            <a:ext cx="23762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DeadLock.java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769817829"/>
      </p:ext>
    </p:extLst>
  </p:cSld>
  <p:clrMapOvr>
    <a:masterClrMapping/>
  </p:clrMapOvr>
  <p:transition spd="slow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89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89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89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89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891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891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891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891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891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891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891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891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9122" grpId="0" animBg="1" autoUpdateAnimBg="0"/>
      <p:bldP spid="389123" grpId="0" build="p" bldLvl="2" autoUpdateAnimBg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B02A22-20C4-49E0-99F4-08101CA32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2120" y="23660"/>
            <a:ext cx="3236166" cy="954107"/>
          </a:xfrm>
        </p:spPr>
        <p:txBody>
          <a:bodyPr/>
          <a:lstStyle/>
          <a:p>
            <a:r>
              <a:rPr lang="zh-CN" altLang="en-US" dirty="0"/>
              <a:t>程序、进程、线程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7B083E85-60FC-44D5-9CD4-431C48CA4577}"/>
              </a:ext>
            </a:extLst>
          </p:cNvPr>
          <p:cNvSpPr/>
          <p:nvPr/>
        </p:nvSpPr>
        <p:spPr>
          <a:xfrm>
            <a:off x="251520" y="764704"/>
            <a:ext cx="8636766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/>
              <a:t>有一些因素推动促进了操作系统支持多程序同时执行的发展：</a:t>
            </a:r>
            <a:endParaRPr lang="en-US" altLang="zh-CN" sz="2000" dirty="0"/>
          </a:p>
          <a:p>
            <a:endParaRPr lang="en-US" altLang="zh-CN" sz="2000" dirty="0"/>
          </a:p>
          <a:p>
            <a:r>
              <a:rPr lang="zh-CN" altLang="en-US" sz="2000" b="1" dirty="0"/>
              <a:t>        资源利用：</a:t>
            </a:r>
            <a:endParaRPr lang="en-US" altLang="zh-CN" sz="2000" b="1" dirty="0"/>
          </a:p>
          <a:p>
            <a:pPr lvl="1"/>
            <a:r>
              <a:rPr lang="zh-CN" altLang="en-US" sz="2000" dirty="0"/>
              <a:t>程序有时候需要等待外部的操作，比如输入和输出，并且在等待的时候不可能进行有价值的工作。在等待的时候，让其他的程序运行会提高效率</a:t>
            </a:r>
            <a:endParaRPr lang="en-US" altLang="zh-CN" sz="2000" dirty="0"/>
          </a:p>
          <a:p>
            <a:pPr lvl="1"/>
            <a:endParaRPr lang="en-US" altLang="zh-CN" sz="2000" dirty="0"/>
          </a:p>
          <a:p>
            <a:pPr lvl="1"/>
            <a:endParaRPr lang="en-US" altLang="zh-CN" sz="2000" dirty="0"/>
          </a:p>
          <a:p>
            <a:r>
              <a:rPr lang="en-US" altLang="zh-CN" sz="2000" b="1" dirty="0"/>
              <a:t>        </a:t>
            </a:r>
            <a:r>
              <a:rPr lang="zh-CN" altLang="en-US" sz="2000" b="1" dirty="0"/>
              <a:t>公平：</a:t>
            </a:r>
            <a:endParaRPr lang="en-US" altLang="zh-CN" sz="2000" b="1" dirty="0"/>
          </a:p>
          <a:p>
            <a:pPr lvl="1"/>
            <a:r>
              <a:rPr lang="zh-CN" altLang="en-US" sz="2000" dirty="0"/>
              <a:t>多个用户或程序可能对系统资源有平等的优先级别。让他们通过更好的时间片方式来共享计算机，这要比结束个程序后才开始下一个程序更可取</a:t>
            </a:r>
            <a:endParaRPr lang="en-US" altLang="zh-CN" sz="2000" dirty="0"/>
          </a:p>
          <a:p>
            <a:pPr lvl="1"/>
            <a:endParaRPr lang="en-US" altLang="zh-CN" sz="2000" dirty="0"/>
          </a:p>
          <a:p>
            <a:pPr lvl="1"/>
            <a:endParaRPr lang="en-US" altLang="zh-CN" sz="2000" dirty="0"/>
          </a:p>
          <a:p>
            <a:pPr lvl="1"/>
            <a:r>
              <a:rPr lang="zh-CN" altLang="en-US" sz="2000" b="1" dirty="0"/>
              <a:t>方便：</a:t>
            </a:r>
            <a:endParaRPr lang="en-US" altLang="zh-CN" sz="2000" b="1" dirty="0"/>
          </a:p>
          <a:p>
            <a:pPr lvl="1"/>
            <a:r>
              <a:rPr lang="zh-CN" altLang="en-US" sz="2000" dirty="0"/>
              <a:t>写一些程序，让它们各自执行一个单独任务并进行必要的相互协调，这要比编写一个程序来执行所有的任务更容易，更让人满意</a:t>
            </a:r>
          </a:p>
          <a:p>
            <a:pPr lvl="1"/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361358393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1520" y="836712"/>
            <a:ext cx="504056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C00000"/>
                </a:solidFill>
              </a:rPr>
              <a:t>public class </a:t>
            </a:r>
            <a:r>
              <a:rPr lang="en-US" altLang="zh-CN" sz="2400" b="1" dirty="0" err="1">
                <a:solidFill>
                  <a:srgbClr val="C00000"/>
                </a:solidFill>
              </a:rPr>
              <a:t>TestDeadLock</a:t>
            </a:r>
            <a:r>
              <a:rPr lang="en-US" altLang="zh-CN" sz="2400" b="1" dirty="0">
                <a:solidFill>
                  <a:srgbClr val="C00000"/>
                </a:solidFill>
              </a:rPr>
              <a:t> {</a:t>
            </a:r>
          </a:p>
          <a:p>
            <a:r>
              <a:rPr lang="en-US" altLang="zh-CN" sz="2400" b="1" dirty="0">
                <a:solidFill>
                  <a:srgbClr val="C00000"/>
                </a:solidFill>
              </a:rPr>
              <a:t>static </a:t>
            </a:r>
            <a:r>
              <a:rPr lang="en-US" altLang="zh-CN" sz="2400" b="1" dirty="0" err="1">
                <a:solidFill>
                  <a:srgbClr val="C00000"/>
                </a:solidFill>
              </a:rPr>
              <a:t>StringBuffer</a:t>
            </a:r>
            <a:r>
              <a:rPr lang="en-US" altLang="zh-CN" sz="2400" b="1" dirty="0">
                <a:solidFill>
                  <a:srgbClr val="C00000"/>
                </a:solidFill>
              </a:rPr>
              <a:t> s1 = new </a:t>
            </a:r>
            <a:r>
              <a:rPr lang="en-US" altLang="zh-CN" sz="2400" b="1" dirty="0" err="1">
                <a:solidFill>
                  <a:srgbClr val="C00000"/>
                </a:solidFill>
              </a:rPr>
              <a:t>StringBuffer</a:t>
            </a:r>
            <a:r>
              <a:rPr lang="en-US" altLang="zh-CN" sz="2400" b="1" dirty="0">
                <a:solidFill>
                  <a:srgbClr val="C00000"/>
                </a:solidFill>
              </a:rPr>
              <a:t>();</a:t>
            </a:r>
          </a:p>
          <a:p>
            <a:r>
              <a:rPr lang="en-US" altLang="zh-CN" sz="2400" b="1" dirty="0">
                <a:solidFill>
                  <a:srgbClr val="C00000"/>
                </a:solidFill>
              </a:rPr>
              <a:t>static </a:t>
            </a:r>
            <a:r>
              <a:rPr lang="en-US" altLang="zh-CN" sz="2400" b="1" dirty="0" err="1">
                <a:solidFill>
                  <a:srgbClr val="C00000"/>
                </a:solidFill>
              </a:rPr>
              <a:t>StringBuffer</a:t>
            </a:r>
            <a:r>
              <a:rPr lang="en-US" altLang="zh-CN" sz="2400" b="1" dirty="0">
                <a:solidFill>
                  <a:srgbClr val="C00000"/>
                </a:solidFill>
              </a:rPr>
              <a:t> s2 = new </a:t>
            </a:r>
            <a:r>
              <a:rPr lang="en-US" altLang="zh-CN" sz="2400" b="1" dirty="0" err="1">
                <a:solidFill>
                  <a:srgbClr val="C00000"/>
                </a:solidFill>
              </a:rPr>
              <a:t>StringBuffer</a:t>
            </a:r>
            <a:r>
              <a:rPr lang="en-US" altLang="zh-CN" sz="2400" b="1" dirty="0">
                <a:solidFill>
                  <a:srgbClr val="C00000"/>
                </a:solidFill>
              </a:rPr>
              <a:t>();</a:t>
            </a:r>
          </a:p>
          <a:p>
            <a:r>
              <a:rPr lang="en-US" altLang="zh-CN" sz="2400" b="1" dirty="0">
                <a:solidFill>
                  <a:srgbClr val="C00000"/>
                </a:solidFill>
              </a:rPr>
              <a:t>public static void main(String[] </a:t>
            </a:r>
            <a:r>
              <a:rPr lang="en-US" altLang="zh-CN" sz="2400" b="1" dirty="0" err="1">
                <a:solidFill>
                  <a:srgbClr val="C00000"/>
                </a:solidFill>
              </a:rPr>
              <a:t>args</a:t>
            </a:r>
            <a:r>
              <a:rPr lang="en-US" altLang="zh-CN" sz="2400" b="1" dirty="0">
                <a:solidFill>
                  <a:srgbClr val="C00000"/>
                </a:solidFill>
              </a:rPr>
              <a:t>) {</a:t>
            </a:r>
          </a:p>
          <a:p>
            <a:r>
              <a:rPr lang="en-US" altLang="zh-CN" sz="2400" b="1" dirty="0">
                <a:solidFill>
                  <a:srgbClr val="C00000"/>
                </a:solidFill>
              </a:rPr>
              <a:t>new Thread() {</a:t>
            </a:r>
          </a:p>
          <a:p>
            <a:r>
              <a:rPr lang="en-US" altLang="zh-CN" sz="2400" b="1" dirty="0">
                <a:solidFill>
                  <a:srgbClr val="C00000"/>
                </a:solidFill>
              </a:rPr>
              <a:t>public void run() {</a:t>
            </a:r>
          </a:p>
          <a:p>
            <a:r>
              <a:rPr lang="en-US" altLang="zh-CN" sz="2400" b="1" dirty="0">
                <a:solidFill>
                  <a:srgbClr val="C00000"/>
                </a:solidFill>
              </a:rPr>
              <a:t>synchronized (s1) {</a:t>
            </a:r>
          </a:p>
          <a:p>
            <a:r>
              <a:rPr lang="en-US" altLang="zh-CN" sz="2400" b="1" dirty="0">
                <a:solidFill>
                  <a:srgbClr val="C00000"/>
                </a:solidFill>
              </a:rPr>
              <a:t>s2.append("A");</a:t>
            </a:r>
          </a:p>
          <a:p>
            <a:r>
              <a:rPr lang="en-US" altLang="zh-CN" sz="2400" b="1" dirty="0">
                <a:solidFill>
                  <a:srgbClr val="C00000"/>
                </a:solidFill>
              </a:rPr>
              <a:t>synchronized (s2) {</a:t>
            </a:r>
          </a:p>
          <a:p>
            <a:r>
              <a:rPr lang="en-US" altLang="zh-CN" sz="2400" b="1" dirty="0">
                <a:solidFill>
                  <a:srgbClr val="C00000"/>
                </a:solidFill>
              </a:rPr>
              <a:t>s2.append("B");</a:t>
            </a:r>
          </a:p>
          <a:p>
            <a:r>
              <a:rPr lang="en-US" altLang="zh-CN" sz="2400" b="1" dirty="0" err="1">
                <a:solidFill>
                  <a:srgbClr val="C00000"/>
                </a:solidFill>
              </a:rPr>
              <a:t>System.</a:t>
            </a:r>
            <a:r>
              <a:rPr lang="en-US" altLang="zh-CN" sz="2400" b="1" i="1" dirty="0" err="1">
                <a:solidFill>
                  <a:srgbClr val="C00000"/>
                </a:solidFill>
              </a:rPr>
              <a:t>out.print</a:t>
            </a:r>
            <a:r>
              <a:rPr lang="en-US" altLang="zh-CN" sz="2400" b="1" i="1" dirty="0">
                <a:solidFill>
                  <a:srgbClr val="C00000"/>
                </a:solidFill>
              </a:rPr>
              <a:t>(s1);</a:t>
            </a:r>
          </a:p>
          <a:p>
            <a:r>
              <a:rPr lang="en-US" altLang="zh-CN" sz="2400" b="1" dirty="0" err="1">
                <a:solidFill>
                  <a:srgbClr val="C00000"/>
                </a:solidFill>
              </a:rPr>
              <a:t>System.</a:t>
            </a:r>
            <a:r>
              <a:rPr lang="en-US" altLang="zh-CN" sz="2400" b="1" i="1" dirty="0" err="1">
                <a:solidFill>
                  <a:srgbClr val="C00000"/>
                </a:solidFill>
              </a:rPr>
              <a:t>out.print</a:t>
            </a:r>
            <a:r>
              <a:rPr lang="en-US" altLang="zh-CN" sz="2400" b="1" i="1" dirty="0">
                <a:solidFill>
                  <a:srgbClr val="C00000"/>
                </a:solidFill>
              </a:rPr>
              <a:t>(s2);</a:t>
            </a:r>
          </a:p>
          <a:p>
            <a:r>
              <a:rPr lang="en-US" altLang="zh-CN" sz="2400" b="1" dirty="0">
                <a:solidFill>
                  <a:srgbClr val="C00000"/>
                </a:solidFill>
              </a:rPr>
              <a:t>}}}}.start();</a:t>
            </a:r>
            <a:endParaRPr lang="zh-CN" altLang="en-US" sz="2400" b="1" dirty="0">
              <a:solidFill>
                <a:srgbClr val="C0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436096" y="1412776"/>
            <a:ext cx="362787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C00000"/>
                </a:solidFill>
              </a:rPr>
              <a:t>new Thread() {</a:t>
            </a:r>
          </a:p>
          <a:p>
            <a:r>
              <a:rPr lang="en-US" altLang="zh-CN" sz="2400" b="1" dirty="0">
                <a:solidFill>
                  <a:srgbClr val="C00000"/>
                </a:solidFill>
              </a:rPr>
              <a:t>public void run() {</a:t>
            </a:r>
          </a:p>
          <a:p>
            <a:r>
              <a:rPr lang="en-US" altLang="zh-CN" sz="2400" b="1" dirty="0">
                <a:solidFill>
                  <a:srgbClr val="C00000"/>
                </a:solidFill>
              </a:rPr>
              <a:t>synchronized (s2) {</a:t>
            </a:r>
          </a:p>
          <a:p>
            <a:r>
              <a:rPr lang="en-US" altLang="zh-CN" sz="2400" b="1" dirty="0">
                <a:solidFill>
                  <a:srgbClr val="C00000"/>
                </a:solidFill>
              </a:rPr>
              <a:t>s2.append("C");</a:t>
            </a:r>
          </a:p>
          <a:p>
            <a:r>
              <a:rPr lang="en-US" altLang="zh-CN" sz="2400" b="1" dirty="0">
                <a:solidFill>
                  <a:srgbClr val="C00000"/>
                </a:solidFill>
              </a:rPr>
              <a:t>synchronized (s1) {</a:t>
            </a:r>
          </a:p>
          <a:p>
            <a:r>
              <a:rPr lang="en-US" altLang="zh-CN" sz="2400" b="1" dirty="0">
                <a:solidFill>
                  <a:srgbClr val="C00000"/>
                </a:solidFill>
              </a:rPr>
              <a:t>s1.append("D");</a:t>
            </a:r>
          </a:p>
          <a:p>
            <a:r>
              <a:rPr lang="en-US" altLang="zh-CN" sz="2400" b="1" dirty="0" err="1">
                <a:solidFill>
                  <a:srgbClr val="C00000"/>
                </a:solidFill>
              </a:rPr>
              <a:t>System.</a:t>
            </a:r>
            <a:r>
              <a:rPr lang="en-US" altLang="zh-CN" sz="2400" b="1" i="1" dirty="0" err="1">
                <a:solidFill>
                  <a:srgbClr val="C00000"/>
                </a:solidFill>
              </a:rPr>
              <a:t>out.print</a:t>
            </a:r>
            <a:r>
              <a:rPr lang="en-US" altLang="zh-CN" sz="2400" b="1" i="1" dirty="0">
                <a:solidFill>
                  <a:srgbClr val="C00000"/>
                </a:solidFill>
              </a:rPr>
              <a:t>(s2);</a:t>
            </a:r>
          </a:p>
          <a:p>
            <a:r>
              <a:rPr lang="en-US" altLang="zh-CN" sz="2400" b="1" dirty="0" err="1">
                <a:solidFill>
                  <a:srgbClr val="C00000"/>
                </a:solidFill>
              </a:rPr>
              <a:t>System.</a:t>
            </a:r>
            <a:r>
              <a:rPr lang="en-US" altLang="zh-CN" sz="2400" b="1" i="1" dirty="0" err="1">
                <a:solidFill>
                  <a:srgbClr val="C00000"/>
                </a:solidFill>
              </a:rPr>
              <a:t>out.print</a:t>
            </a:r>
            <a:r>
              <a:rPr lang="en-US" altLang="zh-CN" sz="2400" b="1" i="1" dirty="0">
                <a:solidFill>
                  <a:srgbClr val="C00000"/>
                </a:solidFill>
              </a:rPr>
              <a:t>(s1);</a:t>
            </a:r>
          </a:p>
          <a:p>
            <a:r>
              <a:rPr lang="en-US" altLang="zh-CN" sz="2400" b="1" dirty="0">
                <a:solidFill>
                  <a:srgbClr val="C00000"/>
                </a:solidFill>
              </a:rPr>
              <a:t>}}}}.start();</a:t>
            </a:r>
          </a:p>
          <a:p>
            <a:r>
              <a:rPr lang="en-US" altLang="zh-CN" sz="2400" b="1" dirty="0">
                <a:solidFill>
                  <a:srgbClr val="C00000"/>
                </a:solidFill>
              </a:rPr>
              <a:t>}}</a:t>
            </a:r>
            <a:endParaRPr lang="zh-CN" altLang="en-US" sz="24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875390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78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04248" y="188640"/>
            <a:ext cx="1944216" cy="576065"/>
          </a:xfrm>
        </p:spPr>
        <p:txBody>
          <a:bodyPr>
            <a:normAutofit/>
          </a:bodyPr>
          <a:lstStyle/>
          <a:p>
            <a:r>
              <a:rPr lang="zh-CN" altLang="en-US" b="1" dirty="0">
                <a:cs typeface="Times New Roman" pitchFamily="18" charset="0"/>
              </a:rPr>
              <a:t>线程通信</a:t>
            </a:r>
          </a:p>
        </p:txBody>
      </p:sp>
      <p:sp>
        <p:nvSpPr>
          <p:cNvPr id="37478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23528" y="908720"/>
            <a:ext cx="8496300" cy="5400600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l"/>
            </a:pPr>
            <a:r>
              <a:rPr lang="en-US" altLang="zh-CN" sz="2800" b="1" dirty="0">
                <a:solidFill>
                  <a:srgbClr val="C00000"/>
                </a:solidFill>
                <a:ea typeface="宋体" pitchFamily="2" charset="-122"/>
                <a:cs typeface="Times New Roman" pitchFamily="18" charset="0"/>
              </a:rPr>
              <a:t>wait() </a:t>
            </a:r>
            <a:r>
              <a:rPr lang="zh-CN" altLang="en-US" sz="2800" b="1" dirty="0">
                <a:solidFill>
                  <a:srgbClr val="C00000"/>
                </a:solidFill>
                <a:ea typeface="宋体" pitchFamily="2" charset="-122"/>
                <a:cs typeface="Times New Roman" pitchFamily="18" charset="0"/>
              </a:rPr>
              <a:t>与 </a:t>
            </a:r>
            <a:r>
              <a:rPr lang="en-US" altLang="zh-CN" sz="2800" b="1" dirty="0">
                <a:solidFill>
                  <a:srgbClr val="C00000"/>
                </a:solidFill>
                <a:ea typeface="宋体" pitchFamily="2" charset="-122"/>
                <a:cs typeface="Times New Roman" pitchFamily="18" charset="0"/>
              </a:rPr>
              <a:t>notify() </a:t>
            </a:r>
            <a:r>
              <a:rPr lang="zh-CN" altLang="en-US" sz="2800" b="1" dirty="0">
                <a:solidFill>
                  <a:srgbClr val="C00000"/>
                </a:solidFill>
                <a:ea typeface="宋体" pitchFamily="2" charset="-122"/>
                <a:cs typeface="Times New Roman" pitchFamily="18" charset="0"/>
              </a:rPr>
              <a:t>和 </a:t>
            </a:r>
            <a:r>
              <a:rPr lang="en-US" altLang="zh-CN" sz="2800" b="1" dirty="0" err="1">
                <a:solidFill>
                  <a:srgbClr val="C00000"/>
                </a:solidFill>
                <a:ea typeface="宋体" pitchFamily="2" charset="-122"/>
                <a:cs typeface="Times New Roman" pitchFamily="18" charset="0"/>
              </a:rPr>
              <a:t>notifyAll</a:t>
            </a:r>
            <a:r>
              <a:rPr lang="en-US" altLang="zh-CN" sz="2800" b="1" dirty="0">
                <a:solidFill>
                  <a:srgbClr val="C00000"/>
                </a:solidFill>
                <a:ea typeface="宋体" pitchFamily="2" charset="-122"/>
                <a:cs typeface="Times New Roman" pitchFamily="18" charset="0"/>
              </a:rPr>
              <a:t>()</a:t>
            </a:r>
          </a:p>
          <a:p>
            <a:pPr lvl="1">
              <a:buFont typeface="Wingdings" pitchFamily="2" charset="2"/>
              <a:buChar char="Ø"/>
            </a:pPr>
            <a:r>
              <a:rPr lang="en-US" altLang="zh-CN" b="1" dirty="0">
                <a:ea typeface="宋体" pitchFamily="2" charset="-122"/>
                <a:cs typeface="Times New Roman" pitchFamily="18" charset="0"/>
              </a:rPr>
              <a:t>wait()</a:t>
            </a:r>
            <a:r>
              <a:rPr lang="zh-CN" altLang="en-US" dirty="0">
                <a:ea typeface="宋体" pitchFamily="2" charset="-122"/>
                <a:cs typeface="Times New Roman" pitchFamily="18" charset="0"/>
              </a:rPr>
              <a:t>：令当前线程挂起并放弃</a:t>
            </a:r>
            <a:r>
              <a:rPr lang="en-US" altLang="zh-CN" dirty="0">
                <a:ea typeface="宋体" pitchFamily="2" charset="-122"/>
                <a:cs typeface="Times New Roman" pitchFamily="18" charset="0"/>
              </a:rPr>
              <a:t>CPU</a:t>
            </a:r>
            <a:r>
              <a:rPr lang="zh-CN" altLang="en-US" dirty="0">
                <a:ea typeface="宋体" pitchFamily="2" charset="-122"/>
                <a:cs typeface="Times New Roman" pitchFamily="18" charset="0"/>
              </a:rPr>
              <a:t>、同步资源，使别的线程可访问并修改共享资源，而当前线程排队等候再次对资源的访问</a:t>
            </a:r>
          </a:p>
          <a:p>
            <a:pPr lvl="1">
              <a:buFont typeface="Wingdings" pitchFamily="2" charset="2"/>
              <a:buChar char="Ø"/>
            </a:pPr>
            <a:r>
              <a:rPr lang="en-US" altLang="zh-CN" b="1" dirty="0">
                <a:ea typeface="宋体" pitchFamily="2" charset="-122"/>
                <a:cs typeface="Times New Roman" pitchFamily="18" charset="0"/>
              </a:rPr>
              <a:t>notify()</a:t>
            </a:r>
            <a:r>
              <a:rPr lang="zh-CN" altLang="en-US" dirty="0">
                <a:ea typeface="宋体" pitchFamily="2" charset="-122"/>
                <a:cs typeface="Times New Roman" pitchFamily="18" charset="0"/>
              </a:rPr>
              <a:t>：唤醒正在排队等待同步资源的线程中优先级最高者结束等待</a:t>
            </a:r>
            <a:endParaRPr lang="en-US" altLang="zh-CN" dirty="0">
              <a:ea typeface="宋体" pitchFamily="2" charset="-122"/>
              <a:cs typeface="Times New Roman" pitchFamily="18" charset="0"/>
            </a:endParaRPr>
          </a:p>
          <a:p>
            <a:pPr lvl="1">
              <a:buFont typeface="Wingdings" pitchFamily="2" charset="2"/>
              <a:buChar char="Ø"/>
            </a:pPr>
            <a:r>
              <a:rPr lang="en-US" altLang="zh-CN" b="1" dirty="0" err="1">
                <a:ea typeface="宋体" pitchFamily="2" charset="-122"/>
                <a:cs typeface="Times New Roman" pitchFamily="18" charset="0"/>
              </a:rPr>
              <a:t>notifyAll</a:t>
            </a:r>
            <a:r>
              <a:rPr lang="en-US" altLang="zh-CN" b="1" dirty="0">
                <a:ea typeface="宋体" pitchFamily="2" charset="-122"/>
                <a:cs typeface="Times New Roman" pitchFamily="18" charset="0"/>
              </a:rPr>
              <a:t> ()</a:t>
            </a:r>
            <a:r>
              <a:rPr lang="zh-CN" altLang="en-US" dirty="0">
                <a:ea typeface="宋体" pitchFamily="2" charset="-122"/>
                <a:cs typeface="Times New Roman" pitchFamily="18" charset="0"/>
              </a:rPr>
              <a:t>：唤醒正在排队等待资源的所有线程结束等待</a:t>
            </a:r>
            <a:r>
              <a:rPr lang="en-US" altLang="zh-CN" dirty="0">
                <a:ea typeface="宋体" pitchFamily="2" charset="-122"/>
                <a:cs typeface="Times New Roman" pitchFamily="18" charset="0"/>
              </a:rPr>
              <a:t>.</a:t>
            </a:r>
            <a:endParaRPr lang="en-US" altLang="zh-CN" sz="2800" b="1" dirty="0">
              <a:solidFill>
                <a:srgbClr val="C00000"/>
              </a:solidFill>
              <a:ea typeface="宋体" pitchFamily="2" charset="-122"/>
              <a:cs typeface="Times New Roman" pitchFamily="18" charset="0"/>
            </a:endParaRPr>
          </a:p>
          <a:p>
            <a:pPr>
              <a:buFont typeface="Wingdings" pitchFamily="2" charset="2"/>
              <a:buChar char="l"/>
            </a:pPr>
            <a:r>
              <a:rPr lang="en-US" altLang="zh-CN" b="1" dirty="0" err="1">
                <a:solidFill>
                  <a:srgbClr val="C00000"/>
                </a:solidFill>
                <a:ea typeface="宋体" pitchFamily="2" charset="-122"/>
                <a:cs typeface="Times New Roman" pitchFamily="18" charset="0"/>
              </a:rPr>
              <a:t>Java.lang.Object</a:t>
            </a:r>
            <a:r>
              <a:rPr lang="zh-CN" altLang="en-US" b="1" dirty="0">
                <a:solidFill>
                  <a:srgbClr val="C00000"/>
                </a:solidFill>
                <a:ea typeface="宋体" pitchFamily="2" charset="-122"/>
                <a:cs typeface="Times New Roman" pitchFamily="18" charset="0"/>
              </a:rPr>
              <a:t>提供的这三个方法只有在</a:t>
            </a:r>
            <a:r>
              <a:rPr lang="en-US" altLang="zh-CN" b="1" dirty="0">
                <a:solidFill>
                  <a:srgbClr val="C00000"/>
                </a:solidFill>
                <a:ea typeface="宋体" pitchFamily="2" charset="-122"/>
                <a:cs typeface="Times New Roman" pitchFamily="18" charset="0"/>
              </a:rPr>
              <a:t>synchronized</a:t>
            </a:r>
            <a:r>
              <a:rPr lang="zh-CN" altLang="en-US" b="1" dirty="0">
                <a:solidFill>
                  <a:srgbClr val="C00000"/>
                </a:solidFill>
                <a:ea typeface="宋体" pitchFamily="2" charset="-122"/>
                <a:cs typeface="Times New Roman" pitchFamily="18" charset="0"/>
              </a:rPr>
              <a:t>方法或</a:t>
            </a:r>
            <a:r>
              <a:rPr lang="en-US" altLang="zh-CN" b="1" dirty="0">
                <a:solidFill>
                  <a:srgbClr val="C00000"/>
                </a:solidFill>
                <a:ea typeface="宋体" pitchFamily="2" charset="-122"/>
                <a:cs typeface="Times New Roman" pitchFamily="18" charset="0"/>
              </a:rPr>
              <a:t>synchronized</a:t>
            </a:r>
            <a:r>
              <a:rPr lang="zh-CN" altLang="en-US" b="1" dirty="0">
                <a:solidFill>
                  <a:srgbClr val="C00000"/>
                </a:solidFill>
                <a:ea typeface="宋体" pitchFamily="2" charset="-122"/>
                <a:cs typeface="Times New Roman" pitchFamily="18" charset="0"/>
              </a:rPr>
              <a:t>代码块中才能使用，否则会报</a:t>
            </a:r>
            <a:endParaRPr lang="en-US" altLang="zh-CN" b="1" dirty="0">
              <a:solidFill>
                <a:srgbClr val="C00000"/>
              </a:solidFill>
              <a:ea typeface="宋体" pitchFamily="2" charset="-122"/>
              <a:cs typeface="Times New Roman" pitchFamily="18" charset="0"/>
            </a:endParaRPr>
          </a:p>
          <a:p>
            <a:pPr marL="0" indent="0">
              <a:buNone/>
            </a:pPr>
            <a:endParaRPr lang="en-US" altLang="zh-CN" b="1" dirty="0">
              <a:solidFill>
                <a:srgbClr val="C00000"/>
              </a:solidFill>
              <a:ea typeface="宋体" pitchFamily="2" charset="-122"/>
              <a:cs typeface="Times New Roman" pitchFamily="18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CN" sz="1600" dirty="0" err="1">
                <a:solidFill>
                  <a:srgbClr val="C00000"/>
                </a:solidFill>
                <a:ea typeface="宋体" pitchFamily="2" charset="-122"/>
                <a:cs typeface="Times New Roman" pitchFamily="18" charset="0"/>
              </a:rPr>
              <a:t>java.lang.IllegalMonitorStateException</a:t>
            </a:r>
            <a:r>
              <a:rPr lang="zh-CN" altLang="en-US" sz="1600" dirty="0">
                <a:solidFill>
                  <a:srgbClr val="C00000"/>
                </a:solidFill>
                <a:ea typeface="宋体" pitchFamily="2" charset="-122"/>
                <a:cs typeface="Times New Roman" pitchFamily="18" charset="0"/>
              </a:rPr>
              <a:t>异常</a:t>
            </a:r>
          </a:p>
        </p:txBody>
      </p:sp>
    </p:spTree>
    <p:extLst>
      <p:ext uri="{BB962C8B-B14F-4D97-AF65-F5344CB8AC3E}">
        <p14:creationId xmlns:p14="http://schemas.microsoft.com/office/powerpoint/2010/main" val="4237788034"/>
      </p:ext>
    </p:extLst>
  </p:cSld>
  <p:clrMapOvr>
    <a:masterClrMapping/>
  </p:clrMapOvr>
  <p:transition spd="slow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747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747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7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747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747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7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747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747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7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747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747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7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747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747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7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747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747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7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747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747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4786" grpId="0" animBg="1" autoUpdateAnimBg="0"/>
      <p:bldP spid="374787" grpId="0" build="p" bldLvl="3" autoUpdateAnimBg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83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228184" y="260647"/>
            <a:ext cx="2448272" cy="576065"/>
          </a:xfrm>
        </p:spPr>
        <p:txBody>
          <a:bodyPr>
            <a:normAutofit/>
          </a:bodyPr>
          <a:lstStyle/>
          <a:p>
            <a:r>
              <a:rPr lang="en-US" altLang="zh-CN" b="1" dirty="0">
                <a:cs typeface="Times New Roman" pitchFamily="18" charset="0"/>
              </a:rPr>
              <a:t>wait()</a:t>
            </a:r>
            <a:r>
              <a:rPr lang="zh-CN" altLang="en-US" b="1" dirty="0">
                <a:cs typeface="Times New Roman" pitchFamily="18" charset="0"/>
              </a:rPr>
              <a:t>方法</a:t>
            </a:r>
          </a:p>
        </p:txBody>
      </p:sp>
      <p:sp>
        <p:nvSpPr>
          <p:cNvPr id="37683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67544" y="980728"/>
            <a:ext cx="8229600" cy="3686175"/>
          </a:xfrm>
        </p:spPr>
        <p:txBody>
          <a:bodyPr/>
          <a:lstStyle/>
          <a:p>
            <a:pPr>
              <a:buClr>
                <a:srgbClr val="C00000"/>
              </a:buClr>
              <a:buFont typeface="Wingdings" pitchFamily="2" charset="2"/>
              <a:buChar char="l"/>
            </a:pPr>
            <a:r>
              <a:rPr lang="zh-CN" altLang="en-US" sz="2400" dirty="0">
                <a:ea typeface="宋体" pitchFamily="2" charset="-122"/>
                <a:cs typeface="Times New Roman" pitchFamily="18" charset="0"/>
              </a:rPr>
              <a:t>在当前线程中调用方法：  对象名</a:t>
            </a:r>
            <a:r>
              <a:rPr lang="en-US" altLang="zh-CN" sz="2400" dirty="0">
                <a:ea typeface="宋体" pitchFamily="2" charset="-122"/>
                <a:cs typeface="Times New Roman" pitchFamily="18" charset="0"/>
              </a:rPr>
              <a:t>.wait()</a:t>
            </a:r>
          </a:p>
          <a:p>
            <a:pPr>
              <a:buClr>
                <a:srgbClr val="C00000"/>
              </a:buClr>
              <a:buFont typeface="Wingdings" pitchFamily="2" charset="2"/>
              <a:buChar char="l"/>
            </a:pPr>
            <a:r>
              <a:rPr lang="zh-CN" altLang="en-US" sz="2400" dirty="0">
                <a:ea typeface="宋体" pitchFamily="2" charset="-122"/>
                <a:cs typeface="Times New Roman" pitchFamily="18" charset="0"/>
              </a:rPr>
              <a:t>使当前线程进入等待（某对象）状态 ，直到另一线程对该对象发出 </a:t>
            </a:r>
            <a:r>
              <a:rPr lang="en-US" altLang="zh-CN" sz="2400" dirty="0">
                <a:ea typeface="宋体" pitchFamily="2" charset="-122"/>
                <a:cs typeface="Times New Roman" pitchFamily="18" charset="0"/>
              </a:rPr>
              <a:t>notify (</a:t>
            </a:r>
            <a:r>
              <a:rPr lang="zh-CN" altLang="en-US" sz="2400" dirty="0">
                <a:ea typeface="宋体" pitchFamily="2" charset="-122"/>
                <a:cs typeface="Times New Roman" pitchFamily="18" charset="0"/>
              </a:rPr>
              <a:t>或</a:t>
            </a:r>
            <a:r>
              <a:rPr lang="en-US" altLang="zh-CN" sz="2400" dirty="0" err="1">
                <a:ea typeface="宋体" pitchFamily="2" charset="-122"/>
                <a:cs typeface="Times New Roman" pitchFamily="18" charset="0"/>
              </a:rPr>
              <a:t>notifyAll</a:t>
            </a:r>
            <a:r>
              <a:rPr lang="en-US" altLang="zh-CN" sz="2400" dirty="0">
                <a:ea typeface="宋体" pitchFamily="2" charset="-122"/>
                <a:cs typeface="Times New Roman" pitchFamily="18" charset="0"/>
              </a:rPr>
              <a:t>) </a:t>
            </a:r>
            <a:r>
              <a:rPr lang="zh-CN" altLang="en-US" sz="2400" dirty="0">
                <a:ea typeface="宋体" pitchFamily="2" charset="-122"/>
                <a:cs typeface="Times New Roman" pitchFamily="18" charset="0"/>
              </a:rPr>
              <a:t>为止。</a:t>
            </a:r>
          </a:p>
          <a:p>
            <a:pPr>
              <a:buClr>
                <a:srgbClr val="C00000"/>
              </a:buClr>
              <a:buFont typeface="Wingdings" pitchFamily="2" charset="2"/>
              <a:buChar char="l"/>
            </a:pPr>
            <a:r>
              <a:rPr lang="zh-CN" altLang="en-US" sz="2400" dirty="0">
                <a:ea typeface="宋体" pitchFamily="2" charset="-122"/>
                <a:cs typeface="Times New Roman" pitchFamily="18" charset="0"/>
              </a:rPr>
              <a:t>调用方法的必要条件：当前线程必须具有对该对象的监控权（加锁）</a:t>
            </a:r>
          </a:p>
          <a:p>
            <a:pPr>
              <a:buClr>
                <a:srgbClr val="C00000"/>
              </a:buClr>
              <a:buFont typeface="Wingdings" pitchFamily="2" charset="2"/>
              <a:buChar char="l"/>
            </a:pPr>
            <a:r>
              <a:rPr lang="zh-CN" altLang="en-US" sz="2400" b="1" dirty="0">
                <a:ea typeface="宋体" pitchFamily="2" charset="-122"/>
                <a:cs typeface="Times New Roman" pitchFamily="18" charset="0"/>
              </a:rPr>
              <a:t>调用此方法后，当前线程将释放对象监控权  ，然后进入等待</a:t>
            </a:r>
          </a:p>
          <a:p>
            <a:pPr>
              <a:buClr>
                <a:srgbClr val="C00000"/>
              </a:buClr>
              <a:buFont typeface="Wingdings" pitchFamily="2" charset="2"/>
              <a:buChar char="l"/>
            </a:pPr>
            <a:r>
              <a:rPr lang="zh-CN" altLang="en-US" sz="2400" dirty="0">
                <a:ea typeface="宋体" pitchFamily="2" charset="-122"/>
                <a:cs typeface="Times New Roman" pitchFamily="18" charset="0"/>
              </a:rPr>
              <a:t>在当前线程被</a:t>
            </a:r>
            <a:r>
              <a:rPr lang="en-US" altLang="zh-CN" sz="2400" dirty="0">
                <a:ea typeface="宋体" pitchFamily="2" charset="-122"/>
                <a:cs typeface="Times New Roman" pitchFamily="18" charset="0"/>
              </a:rPr>
              <a:t>notify</a:t>
            </a:r>
            <a:r>
              <a:rPr lang="zh-CN" altLang="en-US" sz="2400" dirty="0">
                <a:ea typeface="宋体" pitchFamily="2" charset="-122"/>
                <a:cs typeface="Times New Roman" pitchFamily="18" charset="0"/>
              </a:rPr>
              <a:t>后，要重新获得监控权，然后从断点处继续代码的执行。</a:t>
            </a:r>
            <a:endParaRPr lang="zh-CN" altLang="en-US" dirty="0">
              <a:ea typeface="宋体" pitchFamily="2" charset="-122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198596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85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788024" y="260648"/>
            <a:ext cx="3744416" cy="576065"/>
          </a:xfrm>
        </p:spPr>
        <p:txBody>
          <a:bodyPr>
            <a:normAutofit/>
          </a:bodyPr>
          <a:lstStyle/>
          <a:p>
            <a:r>
              <a:rPr lang="en-US" altLang="zh-CN" b="1" dirty="0">
                <a:cs typeface="Times New Roman" pitchFamily="18" charset="0"/>
              </a:rPr>
              <a:t>notify()/</a:t>
            </a:r>
            <a:r>
              <a:rPr lang="en-US" altLang="zh-CN" b="1" dirty="0" err="1">
                <a:cs typeface="Times New Roman" pitchFamily="18" charset="0"/>
              </a:rPr>
              <a:t>notifyAll</a:t>
            </a:r>
            <a:r>
              <a:rPr lang="en-US" altLang="zh-CN" b="1" dirty="0">
                <a:cs typeface="Times New Roman" pitchFamily="18" charset="0"/>
              </a:rPr>
              <a:t>()</a:t>
            </a:r>
            <a:endParaRPr lang="zh-CN" altLang="en-US" b="1" dirty="0">
              <a:cs typeface="Times New Roman" pitchFamily="18" charset="0"/>
            </a:endParaRPr>
          </a:p>
        </p:txBody>
      </p:sp>
      <p:sp>
        <p:nvSpPr>
          <p:cNvPr id="37785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755576" y="1714500"/>
            <a:ext cx="8072437" cy="2714625"/>
          </a:xfrm>
        </p:spPr>
        <p:txBody>
          <a:bodyPr/>
          <a:lstStyle/>
          <a:p>
            <a:pPr>
              <a:buClr>
                <a:srgbClr val="C00000"/>
              </a:buClr>
              <a:buFont typeface="Wingdings" pitchFamily="2" charset="2"/>
              <a:buChar char="l"/>
            </a:pPr>
            <a:r>
              <a:rPr lang="zh-CN" altLang="en-US" sz="2400" dirty="0">
                <a:ea typeface="宋体" pitchFamily="2" charset="-122"/>
                <a:cs typeface="Times New Roman" pitchFamily="18" charset="0"/>
              </a:rPr>
              <a:t>在当前线程中调用方法：  对象名</a:t>
            </a:r>
            <a:r>
              <a:rPr lang="en-US" altLang="zh-CN" sz="2400" dirty="0">
                <a:ea typeface="宋体" pitchFamily="2" charset="-122"/>
                <a:cs typeface="Times New Roman" pitchFamily="18" charset="0"/>
              </a:rPr>
              <a:t>.notify()</a:t>
            </a:r>
          </a:p>
          <a:p>
            <a:pPr>
              <a:buClr>
                <a:srgbClr val="C00000"/>
              </a:buClr>
              <a:buFont typeface="Wingdings" pitchFamily="2" charset="2"/>
              <a:buChar char="l"/>
            </a:pPr>
            <a:r>
              <a:rPr lang="zh-CN" altLang="en-US" sz="2400" dirty="0">
                <a:ea typeface="宋体" pitchFamily="2" charset="-122"/>
                <a:cs typeface="Times New Roman" pitchFamily="18" charset="0"/>
              </a:rPr>
              <a:t>功能：唤醒等待该对象监控权的一个线程。</a:t>
            </a:r>
          </a:p>
          <a:p>
            <a:pPr>
              <a:buClr>
                <a:srgbClr val="C00000"/>
              </a:buClr>
              <a:buFont typeface="Wingdings" pitchFamily="2" charset="2"/>
              <a:buChar char="l"/>
            </a:pPr>
            <a:r>
              <a:rPr lang="zh-CN" altLang="en-US" sz="2400" dirty="0">
                <a:ea typeface="宋体" pitchFamily="2" charset="-122"/>
                <a:cs typeface="Times New Roman" pitchFamily="18" charset="0"/>
              </a:rPr>
              <a:t>调用方法的必要条件：当前线程必须具有对该对象的监控权（加锁）</a:t>
            </a:r>
          </a:p>
          <a:p>
            <a:pPr>
              <a:buClr>
                <a:srgbClr val="C00000"/>
              </a:buClr>
            </a:pPr>
            <a:endParaRPr lang="en-US" altLang="zh-CN" sz="2400" dirty="0">
              <a:ea typeface="宋体" pitchFamily="2" charset="-122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586585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7236296" y="260648"/>
            <a:ext cx="1224136" cy="576065"/>
          </a:xfrm>
        </p:spPr>
        <p:txBody>
          <a:bodyPr>
            <a:normAutofit/>
          </a:bodyPr>
          <a:lstStyle/>
          <a:p>
            <a:r>
              <a:rPr lang="zh-CN" altLang="en-US" dirty="0">
                <a:cs typeface="Times New Roman" pitchFamily="18" charset="0"/>
              </a:rPr>
              <a:t>示例</a:t>
            </a:r>
            <a:endParaRPr lang="zh-CN" altLang="en-US" b="1" dirty="0">
              <a:cs typeface="Times New Roman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467544" y="1052736"/>
            <a:ext cx="8229600" cy="965200"/>
          </a:xfrm>
        </p:spPr>
        <p:txBody>
          <a:bodyPr/>
          <a:lstStyle/>
          <a:p>
            <a:pPr marL="0" indent="0">
              <a:buNone/>
            </a:pPr>
            <a:r>
              <a:rPr lang="zh-CN" altLang="en-US" b="1" dirty="0">
                <a:ea typeface="宋体" pitchFamily="2" charset="-122"/>
                <a:cs typeface="Times New Roman" pitchFamily="18" charset="0"/>
              </a:rPr>
              <a:t>使用两个线程打印 </a:t>
            </a:r>
            <a:r>
              <a:rPr lang="en-US" altLang="zh-CN" b="1" dirty="0">
                <a:ea typeface="宋体" pitchFamily="2" charset="-122"/>
                <a:cs typeface="Times New Roman" pitchFamily="18" charset="0"/>
              </a:rPr>
              <a:t>1-100. </a:t>
            </a:r>
            <a:r>
              <a:rPr lang="zh-CN" altLang="en-US" b="1" dirty="0">
                <a:ea typeface="宋体" pitchFamily="2" charset="-122"/>
                <a:cs typeface="Times New Roman" pitchFamily="18" charset="0"/>
              </a:rPr>
              <a:t>线程</a:t>
            </a:r>
            <a:r>
              <a:rPr lang="en-US" altLang="zh-CN" b="1" dirty="0">
                <a:ea typeface="宋体" pitchFamily="2" charset="-122"/>
                <a:cs typeface="Times New Roman" pitchFamily="18" charset="0"/>
              </a:rPr>
              <a:t>1, </a:t>
            </a:r>
            <a:r>
              <a:rPr lang="zh-CN" altLang="en-US" b="1" dirty="0">
                <a:ea typeface="宋体" pitchFamily="2" charset="-122"/>
                <a:cs typeface="Times New Roman" pitchFamily="18" charset="0"/>
              </a:rPr>
              <a:t>线程</a:t>
            </a:r>
            <a:r>
              <a:rPr lang="en-US" altLang="zh-CN" b="1" dirty="0">
                <a:ea typeface="宋体" pitchFamily="2" charset="-122"/>
                <a:cs typeface="Times New Roman" pitchFamily="18" charset="0"/>
              </a:rPr>
              <a:t>2 </a:t>
            </a:r>
            <a:r>
              <a:rPr lang="zh-CN" altLang="en-US" b="1" dirty="0">
                <a:ea typeface="宋体" pitchFamily="2" charset="-122"/>
                <a:cs typeface="Times New Roman" pitchFamily="18" charset="0"/>
              </a:rPr>
              <a:t>交替打印</a:t>
            </a:r>
          </a:p>
        </p:txBody>
      </p:sp>
      <p:pic>
        <p:nvPicPr>
          <p:cNvPr id="4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63713" y="2133824"/>
            <a:ext cx="5019675" cy="2638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31899884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3926" y="693217"/>
            <a:ext cx="8364538" cy="3671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3926" y="4372694"/>
            <a:ext cx="8364538" cy="2152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51520" y="692696"/>
            <a:ext cx="8712968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C00000"/>
                </a:solidFill>
                <a:ea typeface="宋体" pitchFamily="2" charset="-122"/>
              </a:rPr>
              <a:t>class Communication implements Runnable{</a:t>
            </a:r>
          </a:p>
          <a:p>
            <a:r>
              <a:rPr lang="en-US" altLang="zh-CN" sz="2400" dirty="0" err="1">
                <a:solidFill>
                  <a:srgbClr val="C00000"/>
                </a:solidFill>
                <a:ea typeface="宋体" pitchFamily="2" charset="-122"/>
              </a:rPr>
              <a:t>int</a:t>
            </a:r>
            <a:r>
              <a:rPr lang="en-US" altLang="zh-CN" sz="2400" dirty="0">
                <a:solidFill>
                  <a:srgbClr val="C00000"/>
                </a:solidFill>
                <a:ea typeface="宋体" pitchFamily="2" charset="-122"/>
              </a:rPr>
              <a:t> </a:t>
            </a:r>
            <a:r>
              <a:rPr lang="en-US" altLang="zh-CN" sz="2400" dirty="0" err="1">
                <a:solidFill>
                  <a:srgbClr val="C00000"/>
                </a:solidFill>
                <a:ea typeface="宋体" pitchFamily="2" charset="-122"/>
              </a:rPr>
              <a:t>i</a:t>
            </a:r>
            <a:r>
              <a:rPr lang="en-US" altLang="zh-CN" sz="2400" dirty="0">
                <a:solidFill>
                  <a:srgbClr val="C00000"/>
                </a:solidFill>
                <a:ea typeface="宋体" pitchFamily="2" charset="-122"/>
              </a:rPr>
              <a:t> = 1;</a:t>
            </a:r>
          </a:p>
          <a:p>
            <a:r>
              <a:rPr lang="en-US" altLang="zh-CN" sz="2400" dirty="0">
                <a:solidFill>
                  <a:srgbClr val="C00000"/>
                </a:solidFill>
                <a:ea typeface="宋体" pitchFamily="2" charset="-122"/>
              </a:rPr>
              <a:t>public void run() {</a:t>
            </a:r>
          </a:p>
          <a:p>
            <a:r>
              <a:rPr lang="en-US" altLang="zh-CN" sz="2400" dirty="0">
                <a:solidFill>
                  <a:srgbClr val="C00000"/>
                </a:solidFill>
                <a:ea typeface="宋体" pitchFamily="2" charset="-122"/>
              </a:rPr>
              <a:t>while (true) {</a:t>
            </a:r>
          </a:p>
          <a:p>
            <a:r>
              <a:rPr lang="en-US" altLang="zh-CN" sz="2400" dirty="0">
                <a:solidFill>
                  <a:srgbClr val="C00000"/>
                </a:solidFill>
                <a:ea typeface="宋体" pitchFamily="2" charset="-122"/>
              </a:rPr>
              <a:t>synchronized (this) {</a:t>
            </a:r>
          </a:p>
          <a:p>
            <a:r>
              <a:rPr lang="en-US" altLang="zh-CN" sz="2400" dirty="0">
                <a:solidFill>
                  <a:srgbClr val="C00000"/>
                </a:solidFill>
                <a:ea typeface="宋体" pitchFamily="2" charset="-122"/>
              </a:rPr>
              <a:t>notify();</a:t>
            </a:r>
          </a:p>
          <a:p>
            <a:r>
              <a:rPr lang="en-US" altLang="zh-CN" sz="2400" dirty="0">
                <a:solidFill>
                  <a:srgbClr val="C00000"/>
                </a:solidFill>
                <a:ea typeface="宋体" pitchFamily="2" charset="-122"/>
              </a:rPr>
              <a:t>if (</a:t>
            </a:r>
            <a:r>
              <a:rPr lang="en-US" altLang="zh-CN" sz="2400" dirty="0" err="1">
                <a:solidFill>
                  <a:srgbClr val="C00000"/>
                </a:solidFill>
                <a:ea typeface="宋体" pitchFamily="2" charset="-122"/>
              </a:rPr>
              <a:t>i</a:t>
            </a:r>
            <a:r>
              <a:rPr lang="en-US" altLang="zh-CN" sz="2400" dirty="0">
                <a:solidFill>
                  <a:srgbClr val="C00000"/>
                </a:solidFill>
                <a:ea typeface="宋体" pitchFamily="2" charset="-122"/>
              </a:rPr>
              <a:t> &lt;= 100) {</a:t>
            </a:r>
          </a:p>
          <a:p>
            <a:r>
              <a:rPr lang="en-US" altLang="zh-CN" sz="2400" dirty="0" err="1">
                <a:solidFill>
                  <a:srgbClr val="C00000"/>
                </a:solidFill>
                <a:ea typeface="宋体" pitchFamily="2" charset="-122"/>
              </a:rPr>
              <a:t>System.</a:t>
            </a:r>
            <a:r>
              <a:rPr lang="en-US" altLang="zh-CN" sz="2400" i="1" dirty="0" err="1">
                <a:solidFill>
                  <a:srgbClr val="C00000"/>
                </a:solidFill>
                <a:ea typeface="宋体" pitchFamily="2" charset="-122"/>
              </a:rPr>
              <a:t>out.println</a:t>
            </a:r>
            <a:r>
              <a:rPr lang="en-US" altLang="zh-CN" sz="2400" i="1" dirty="0">
                <a:solidFill>
                  <a:srgbClr val="C00000"/>
                </a:solidFill>
                <a:ea typeface="宋体" pitchFamily="2" charset="-122"/>
              </a:rPr>
              <a:t>(</a:t>
            </a:r>
            <a:r>
              <a:rPr lang="en-US" altLang="zh-CN" sz="2400" i="1" dirty="0" err="1">
                <a:solidFill>
                  <a:srgbClr val="C00000"/>
                </a:solidFill>
                <a:ea typeface="宋体" pitchFamily="2" charset="-122"/>
              </a:rPr>
              <a:t>Thread.currentThread</a:t>
            </a:r>
            <a:r>
              <a:rPr lang="en-US" altLang="zh-CN" sz="2400" i="1" dirty="0">
                <a:solidFill>
                  <a:srgbClr val="C00000"/>
                </a:solidFill>
                <a:ea typeface="宋体" pitchFamily="2" charset="-122"/>
              </a:rPr>
              <a:t>().</a:t>
            </a:r>
            <a:r>
              <a:rPr lang="en-US" altLang="zh-CN" sz="2400" i="1" dirty="0" err="1">
                <a:solidFill>
                  <a:srgbClr val="C00000"/>
                </a:solidFill>
                <a:ea typeface="宋体" pitchFamily="2" charset="-122"/>
              </a:rPr>
              <a:t>getName</a:t>
            </a:r>
            <a:r>
              <a:rPr lang="en-US" altLang="zh-CN" sz="2400" i="1" dirty="0">
                <a:solidFill>
                  <a:srgbClr val="C00000"/>
                </a:solidFill>
                <a:ea typeface="宋体" pitchFamily="2" charset="-122"/>
              </a:rPr>
              <a:t>() + ":"</a:t>
            </a:r>
          </a:p>
          <a:p>
            <a:r>
              <a:rPr lang="en-US" altLang="zh-CN" sz="2400" dirty="0">
                <a:solidFill>
                  <a:srgbClr val="C00000"/>
                </a:solidFill>
                <a:ea typeface="宋体" pitchFamily="2" charset="-122"/>
              </a:rPr>
              <a:t>+ </a:t>
            </a:r>
            <a:r>
              <a:rPr lang="en-US" altLang="zh-CN" sz="2400" dirty="0" err="1">
                <a:solidFill>
                  <a:srgbClr val="C00000"/>
                </a:solidFill>
                <a:ea typeface="宋体" pitchFamily="2" charset="-122"/>
              </a:rPr>
              <a:t>i</a:t>
            </a:r>
            <a:r>
              <a:rPr lang="en-US" altLang="zh-CN" sz="2400" dirty="0">
                <a:solidFill>
                  <a:srgbClr val="C00000"/>
                </a:solidFill>
                <a:ea typeface="宋体" pitchFamily="2" charset="-122"/>
              </a:rPr>
              <a:t>++);</a:t>
            </a:r>
          </a:p>
          <a:p>
            <a:r>
              <a:rPr lang="en-US" altLang="zh-CN" sz="2400" dirty="0">
                <a:solidFill>
                  <a:srgbClr val="C00000"/>
                </a:solidFill>
                <a:ea typeface="宋体" pitchFamily="2" charset="-122"/>
              </a:rPr>
              <a:t>}</a:t>
            </a:r>
          </a:p>
          <a:p>
            <a:r>
              <a:rPr lang="en-US" altLang="zh-CN" sz="2400" dirty="0">
                <a:solidFill>
                  <a:srgbClr val="C00000"/>
                </a:solidFill>
                <a:ea typeface="宋体" pitchFamily="2" charset="-122"/>
              </a:rPr>
              <a:t>else   break;</a:t>
            </a:r>
          </a:p>
          <a:p>
            <a:r>
              <a:rPr lang="en-US" altLang="zh-CN" sz="2400" dirty="0">
                <a:solidFill>
                  <a:srgbClr val="C00000"/>
                </a:solidFill>
                <a:ea typeface="宋体" pitchFamily="2" charset="-122"/>
              </a:rPr>
              <a:t>try {</a:t>
            </a:r>
          </a:p>
          <a:p>
            <a:r>
              <a:rPr lang="en-US" altLang="zh-CN" sz="2400" dirty="0">
                <a:solidFill>
                  <a:srgbClr val="C00000"/>
                </a:solidFill>
                <a:ea typeface="宋体" pitchFamily="2" charset="-122"/>
              </a:rPr>
              <a:t>wait();} catch (</a:t>
            </a:r>
            <a:r>
              <a:rPr lang="en-US" altLang="zh-CN" sz="2400" dirty="0" err="1">
                <a:solidFill>
                  <a:srgbClr val="C00000"/>
                </a:solidFill>
                <a:ea typeface="宋体" pitchFamily="2" charset="-122"/>
              </a:rPr>
              <a:t>InterruptedException</a:t>
            </a:r>
            <a:r>
              <a:rPr lang="en-US" altLang="zh-CN" sz="2400" dirty="0">
                <a:solidFill>
                  <a:srgbClr val="C00000"/>
                </a:solidFill>
                <a:ea typeface="宋体" pitchFamily="2" charset="-122"/>
              </a:rPr>
              <a:t> e) {</a:t>
            </a:r>
          </a:p>
          <a:p>
            <a:r>
              <a:rPr lang="en-US" altLang="zh-CN" sz="2400" dirty="0">
                <a:solidFill>
                  <a:srgbClr val="C00000"/>
                </a:solidFill>
                <a:ea typeface="宋体" pitchFamily="2" charset="-122"/>
              </a:rPr>
              <a:t>}}}}}</a:t>
            </a:r>
            <a:endParaRPr lang="zh-CN" altLang="en-US" sz="2400" dirty="0">
              <a:solidFill>
                <a:srgbClr val="C00000"/>
              </a:solidFill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7685009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ctrTitle"/>
          </p:nvPr>
        </p:nvSpPr>
        <p:spPr>
          <a:xfrm>
            <a:off x="3707904" y="260648"/>
            <a:ext cx="5112568" cy="576065"/>
          </a:xfrm>
        </p:spPr>
        <p:txBody>
          <a:bodyPr>
            <a:normAutofit/>
          </a:bodyPr>
          <a:lstStyle/>
          <a:p>
            <a:r>
              <a:rPr lang="zh-CN" altLang="en-US" b="1" dirty="0"/>
              <a:t>经典例题：生产者</a:t>
            </a:r>
            <a:r>
              <a:rPr lang="en-US" altLang="zh-CN" b="1" dirty="0"/>
              <a:t>/</a:t>
            </a:r>
            <a:r>
              <a:rPr lang="zh-CN" altLang="en-US" b="1" dirty="0"/>
              <a:t>消费者问题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144016" y="980728"/>
            <a:ext cx="8892480" cy="4941168"/>
          </a:xfrm>
        </p:spPr>
        <p:txBody>
          <a:bodyPr>
            <a:normAutofit/>
          </a:bodyPr>
          <a:lstStyle/>
          <a:p>
            <a:pPr>
              <a:buClr>
                <a:srgbClr val="C00000"/>
              </a:buClr>
              <a:buFont typeface="Wingdings" pitchFamily="2" charset="2"/>
              <a:buChar char="l"/>
            </a:pPr>
            <a:r>
              <a:rPr lang="zh-CN" altLang="en-US" dirty="0">
                <a:ea typeface="宋体" pitchFamily="2" charset="-122"/>
              </a:rPr>
              <a:t>生产者</a:t>
            </a:r>
            <a:r>
              <a:rPr lang="en-US" altLang="zh-CN" dirty="0">
                <a:ea typeface="宋体" pitchFamily="2" charset="-122"/>
              </a:rPr>
              <a:t>(</a:t>
            </a:r>
            <a:r>
              <a:rPr lang="en-US" altLang="zh-CN" dirty="0" err="1">
                <a:ea typeface="宋体" pitchFamily="2" charset="-122"/>
              </a:rPr>
              <a:t>Productor</a:t>
            </a:r>
            <a:r>
              <a:rPr lang="en-US" altLang="zh-CN" dirty="0">
                <a:ea typeface="宋体" pitchFamily="2" charset="-122"/>
              </a:rPr>
              <a:t>)</a:t>
            </a:r>
            <a:r>
              <a:rPr lang="zh-CN" altLang="en-US" dirty="0">
                <a:ea typeface="宋体" pitchFamily="2" charset="-122"/>
              </a:rPr>
              <a:t>将产品交给店员</a:t>
            </a:r>
            <a:r>
              <a:rPr lang="en-US" altLang="zh-CN" dirty="0">
                <a:ea typeface="宋体" pitchFamily="2" charset="-122"/>
              </a:rPr>
              <a:t>(Clerk)</a:t>
            </a:r>
            <a:r>
              <a:rPr lang="zh-CN" altLang="en-US" dirty="0">
                <a:ea typeface="宋体" pitchFamily="2" charset="-122"/>
              </a:rPr>
              <a:t>，而消费者</a:t>
            </a:r>
            <a:r>
              <a:rPr lang="en-US" altLang="zh-CN" dirty="0">
                <a:ea typeface="宋体" pitchFamily="2" charset="-122"/>
              </a:rPr>
              <a:t>(Customer)</a:t>
            </a:r>
            <a:r>
              <a:rPr lang="zh-CN" altLang="en-US" dirty="0">
                <a:ea typeface="宋体" pitchFamily="2" charset="-122"/>
              </a:rPr>
              <a:t>从店员处取走产品，店员一次只能持有固定数量的产品</a:t>
            </a:r>
            <a:r>
              <a:rPr lang="en-US" altLang="zh-CN" dirty="0">
                <a:ea typeface="宋体" pitchFamily="2" charset="-122"/>
              </a:rPr>
              <a:t>(</a:t>
            </a:r>
            <a:r>
              <a:rPr lang="zh-CN" altLang="en-US" dirty="0">
                <a:ea typeface="宋体" pitchFamily="2" charset="-122"/>
              </a:rPr>
              <a:t>比如</a:t>
            </a:r>
            <a:r>
              <a:rPr lang="en-US" altLang="zh-CN" dirty="0">
                <a:ea typeface="宋体" pitchFamily="2" charset="-122"/>
              </a:rPr>
              <a:t>:20</a:t>
            </a:r>
            <a:r>
              <a:rPr lang="zh-CN" altLang="en-US" dirty="0">
                <a:ea typeface="宋体" pitchFamily="2" charset="-122"/>
              </a:rPr>
              <a:t>），如果生产者试图生产更多的产品，店员会叫生产者停一下，如果店中有空位放产品了再通知生产者继续生产；如果店中没有产品了，店员会告诉消费者等一下，如果店中有产品了再通知消费者来取走产品。</a:t>
            </a:r>
            <a:endParaRPr lang="en-US" altLang="zh-CN" dirty="0">
              <a:ea typeface="宋体" pitchFamily="2" charset="-122"/>
            </a:endParaRPr>
          </a:p>
          <a:p>
            <a:pPr>
              <a:buClr>
                <a:srgbClr val="C00000"/>
              </a:buClr>
              <a:buFont typeface="Wingdings" pitchFamily="2" charset="2"/>
              <a:buChar char="l"/>
            </a:pPr>
            <a:r>
              <a:rPr lang="zh-CN" altLang="en-US" dirty="0">
                <a:ea typeface="宋体" pitchFamily="2" charset="-122"/>
              </a:rPr>
              <a:t>这里可能出现两个问题：</a:t>
            </a:r>
            <a:endParaRPr lang="en-US" altLang="zh-CN" dirty="0">
              <a:ea typeface="宋体" pitchFamily="2" charset="-122"/>
            </a:endParaRPr>
          </a:p>
          <a:p>
            <a:pPr lvl="1">
              <a:buClr>
                <a:srgbClr val="C00000"/>
              </a:buClr>
              <a:buFont typeface="Wingdings" pitchFamily="2" charset="2"/>
              <a:buChar char="Ø"/>
            </a:pPr>
            <a:r>
              <a:rPr lang="zh-CN" altLang="en-US" dirty="0">
                <a:ea typeface="宋体" pitchFamily="2" charset="-122"/>
              </a:rPr>
              <a:t>生产者比消费者快时，消费者会漏掉一些数据没有取到。</a:t>
            </a:r>
            <a:endParaRPr lang="en-US" altLang="zh-CN" dirty="0">
              <a:ea typeface="宋体" pitchFamily="2" charset="-122"/>
            </a:endParaRPr>
          </a:p>
          <a:p>
            <a:pPr lvl="1">
              <a:buClr>
                <a:srgbClr val="C00000"/>
              </a:buClr>
              <a:buFont typeface="Wingdings" pitchFamily="2" charset="2"/>
              <a:buChar char="Ø"/>
            </a:pPr>
            <a:r>
              <a:rPr lang="zh-CN" altLang="en-US" dirty="0">
                <a:ea typeface="宋体" pitchFamily="2" charset="-122"/>
              </a:rPr>
              <a:t>消费者比生产者快时，消费者会取相同的数据。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52F0CDB2-9E3C-41C5-B872-68C8C476D7CB}"/>
              </a:ext>
            </a:extLst>
          </p:cNvPr>
          <p:cNvSpPr/>
          <p:nvPr/>
        </p:nvSpPr>
        <p:spPr>
          <a:xfrm>
            <a:off x="467544" y="5903992"/>
            <a:ext cx="28584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latin typeface="宋体" pitchFamily="2" charset="-122"/>
                <a:ea typeface="宋体" pitchFamily="2" charset="-122"/>
                <a:hlinkClick r:id="rId2" action="ppaction://hlinkfile"/>
              </a:rPr>
              <a:t>课堂案例：生产者</a:t>
            </a:r>
            <a:r>
              <a:rPr lang="en-US" altLang="zh-CN" b="1" dirty="0">
                <a:latin typeface="宋体" pitchFamily="2" charset="-122"/>
                <a:ea typeface="宋体" pitchFamily="2" charset="-122"/>
                <a:hlinkClick r:id="rId2" action="ppaction://hlinkfile"/>
              </a:rPr>
              <a:t>/</a:t>
            </a:r>
            <a:r>
              <a:rPr lang="zh-CN" altLang="en-US" b="1" dirty="0">
                <a:latin typeface="宋体" pitchFamily="2" charset="-122"/>
                <a:ea typeface="宋体" pitchFamily="2" charset="-122"/>
                <a:hlinkClick r:id="rId2" action="ppaction://hlinkfile"/>
              </a:rPr>
              <a:t>消费者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7036834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39552" y="764704"/>
            <a:ext cx="820891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public class </a:t>
            </a:r>
            <a:r>
              <a:rPr lang="en-US" altLang="zh-CN" sz="2400" b="1" dirty="0" err="1"/>
              <a:t>TestProduct</a:t>
            </a:r>
            <a:r>
              <a:rPr lang="en-US" altLang="zh-CN" sz="2400" b="1" dirty="0"/>
              <a:t> {</a:t>
            </a:r>
          </a:p>
          <a:p>
            <a:r>
              <a:rPr lang="en-US" altLang="zh-CN" sz="2400" b="1" dirty="0"/>
              <a:t>public static void main(String[] </a:t>
            </a:r>
            <a:r>
              <a:rPr lang="en-US" altLang="zh-CN" sz="2400" b="1" dirty="0" err="1"/>
              <a:t>args</a:t>
            </a:r>
            <a:r>
              <a:rPr lang="en-US" altLang="zh-CN" sz="2400" b="1" dirty="0"/>
              <a:t>) {</a:t>
            </a:r>
          </a:p>
          <a:p>
            <a:r>
              <a:rPr lang="en-US" altLang="zh-CN" sz="2400" b="1" dirty="0"/>
              <a:t>Clerk </a:t>
            </a:r>
            <a:r>
              <a:rPr lang="en-US" altLang="zh-CN" sz="2400" b="1" dirty="0" err="1"/>
              <a:t>clerk</a:t>
            </a:r>
            <a:r>
              <a:rPr lang="en-US" altLang="zh-CN" sz="2400" b="1" dirty="0"/>
              <a:t> = new Clerk();</a:t>
            </a:r>
          </a:p>
          <a:p>
            <a:r>
              <a:rPr lang="en-US" altLang="zh-CN" sz="2400" b="1" dirty="0"/>
              <a:t>Thread </a:t>
            </a:r>
            <a:r>
              <a:rPr lang="en-US" altLang="zh-CN" sz="2400" b="1" dirty="0" err="1"/>
              <a:t>productorThread</a:t>
            </a:r>
            <a:r>
              <a:rPr lang="en-US" altLang="zh-CN" sz="2400" b="1" dirty="0"/>
              <a:t> = new Thread(new </a:t>
            </a:r>
            <a:r>
              <a:rPr lang="en-US" altLang="zh-CN" sz="2400" b="1" dirty="0" err="1"/>
              <a:t>Productor</a:t>
            </a:r>
            <a:r>
              <a:rPr lang="en-US" altLang="zh-CN" sz="2400" b="1" dirty="0"/>
              <a:t>(clerk));</a:t>
            </a:r>
          </a:p>
          <a:p>
            <a:r>
              <a:rPr lang="en-US" altLang="zh-CN" sz="2400" b="1" dirty="0"/>
              <a:t>Thread </a:t>
            </a:r>
            <a:r>
              <a:rPr lang="en-US" altLang="zh-CN" sz="2400" b="1" dirty="0" err="1"/>
              <a:t>consumerThread</a:t>
            </a:r>
            <a:r>
              <a:rPr lang="en-US" altLang="zh-CN" sz="2400" b="1" dirty="0"/>
              <a:t> = new Thread(new Consumer(clerk));</a:t>
            </a:r>
          </a:p>
          <a:p>
            <a:r>
              <a:rPr lang="en-US" altLang="zh-CN" sz="2400" b="1" dirty="0" err="1"/>
              <a:t>productorThread.start</a:t>
            </a:r>
            <a:r>
              <a:rPr lang="en-US" altLang="zh-CN" sz="2400" b="1" dirty="0"/>
              <a:t>();</a:t>
            </a:r>
          </a:p>
          <a:p>
            <a:r>
              <a:rPr lang="en-US" altLang="zh-CN" sz="2400" b="1" dirty="0" err="1"/>
              <a:t>consumerThread.start</a:t>
            </a:r>
            <a:r>
              <a:rPr lang="en-US" altLang="zh-CN" sz="2400" b="1" dirty="0"/>
              <a:t>();</a:t>
            </a:r>
          </a:p>
          <a:p>
            <a:r>
              <a:rPr lang="en-US" altLang="zh-CN" sz="2400" b="1" dirty="0"/>
              <a:t>}</a:t>
            </a:r>
          </a:p>
          <a:p>
            <a:r>
              <a:rPr lang="en-US" altLang="zh-CN" sz="2400" b="1" dirty="0"/>
              <a:t>}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12345118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51520" y="836712"/>
            <a:ext cx="489654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ea typeface="宋体" pitchFamily="2" charset="-122"/>
              </a:rPr>
              <a:t>class Clerk{  </a:t>
            </a:r>
            <a:r>
              <a:rPr lang="en-US" altLang="zh-CN" sz="2000" b="1" dirty="0">
                <a:solidFill>
                  <a:srgbClr val="C00000"/>
                </a:solidFill>
                <a:ea typeface="宋体" pitchFamily="2" charset="-122"/>
              </a:rPr>
              <a:t>//</a:t>
            </a:r>
            <a:r>
              <a:rPr lang="zh-CN" altLang="en-US" sz="2000" b="1" dirty="0">
                <a:solidFill>
                  <a:srgbClr val="C00000"/>
                </a:solidFill>
                <a:ea typeface="宋体" pitchFamily="2" charset="-122"/>
              </a:rPr>
              <a:t>售货员</a:t>
            </a:r>
            <a:endParaRPr lang="en-US" altLang="zh-CN" sz="2000" b="1" dirty="0">
              <a:solidFill>
                <a:srgbClr val="C00000"/>
              </a:solidFill>
              <a:ea typeface="宋体" pitchFamily="2" charset="-122"/>
            </a:endParaRPr>
          </a:p>
          <a:p>
            <a:r>
              <a:rPr lang="en-US" altLang="zh-CN" sz="2000" b="1" dirty="0">
                <a:ea typeface="宋体" pitchFamily="2" charset="-122"/>
              </a:rPr>
              <a:t>private </a:t>
            </a:r>
            <a:r>
              <a:rPr lang="en-US" altLang="zh-CN" sz="2000" b="1" dirty="0" err="1">
                <a:ea typeface="宋体" pitchFamily="2" charset="-122"/>
              </a:rPr>
              <a:t>int</a:t>
            </a:r>
            <a:r>
              <a:rPr lang="en-US" altLang="zh-CN" sz="2000" b="1" dirty="0">
                <a:ea typeface="宋体" pitchFamily="2" charset="-122"/>
              </a:rPr>
              <a:t> product = 0;</a:t>
            </a:r>
          </a:p>
          <a:p>
            <a:r>
              <a:rPr lang="en-US" altLang="zh-CN" sz="2000" b="1" dirty="0">
                <a:ea typeface="宋体" pitchFamily="2" charset="-122"/>
              </a:rPr>
              <a:t>public synchronized void </a:t>
            </a:r>
            <a:r>
              <a:rPr lang="en-US" altLang="zh-CN" sz="2000" b="1" dirty="0" err="1">
                <a:ea typeface="宋体" pitchFamily="2" charset="-122"/>
              </a:rPr>
              <a:t>addProduct</a:t>
            </a:r>
            <a:r>
              <a:rPr lang="en-US" altLang="zh-CN" sz="2000" b="1" dirty="0">
                <a:ea typeface="宋体" pitchFamily="2" charset="-122"/>
              </a:rPr>
              <a:t>(){</a:t>
            </a:r>
          </a:p>
          <a:p>
            <a:r>
              <a:rPr lang="en-US" altLang="zh-CN" sz="2000" b="1" dirty="0">
                <a:ea typeface="宋体" pitchFamily="2" charset="-122"/>
              </a:rPr>
              <a:t>if(product &gt;= 20){</a:t>
            </a:r>
          </a:p>
          <a:p>
            <a:r>
              <a:rPr lang="en-US" altLang="zh-CN" sz="2000" b="1" dirty="0">
                <a:ea typeface="宋体" pitchFamily="2" charset="-122"/>
              </a:rPr>
              <a:t>try {</a:t>
            </a:r>
          </a:p>
          <a:p>
            <a:r>
              <a:rPr lang="en-US" altLang="zh-CN" sz="2000" b="1" dirty="0">
                <a:ea typeface="宋体" pitchFamily="2" charset="-122"/>
              </a:rPr>
              <a:t>wait();</a:t>
            </a:r>
          </a:p>
          <a:p>
            <a:r>
              <a:rPr lang="en-US" altLang="zh-CN" sz="2000" b="1" dirty="0">
                <a:ea typeface="宋体" pitchFamily="2" charset="-122"/>
              </a:rPr>
              <a:t>} catch (</a:t>
            </a:r>
            <a:r>
              <a:rPr lang="en-US" altLang="zh-CN" sz="2000" b="1" dirty="0" err="1">
                <a:ea typeface="宋体" pitchFamily="2" charset="-122"/>
              </a:rPr>
              <a:t>InterruptedException</a:t>
            </a:r>
            <a:r>
              <a:rPr lang="en-US" altLang="zh-CN" sz="2000" b="1" dirty="0">
                <a:ea typeface="宋体" pitchFamily="2" charset="-122"/>
              </a:rPr>
              <a:t> e) {</a:t>
            </a:r>
          </a:p>
          <a:p>
            <a:r>
              <a:rPr lang="en-US" altLang="zh-CN" sz="2000" b="1" dirty="0" err="1">
                <a:ea typeface="宋体" pitchFamily="2" charset="-122"/>
              </a:rPr>
              <a:t>e.printStackTrace</a:t>
            </a:r>
            <a:r>
              <a:rPr lang="en-US" altLang="zh-CN" sz="2000" b="1" dirty="0">
                <a:ea typeface="宋体" pitchFamily="2" charset="-122"/>
              </a:rPr>
              <a:t>();</a:t>
            </a:r>
          </a:p>
          <a:p>
            <a:r>
              <a:rPr lang="en-US" altLang="zh-CN" sz="2000" b="1" dirty="0">
                <a:ea typeface="宋体" pitchFamily="2" charset="-122"/>
              </a:rPr>
              <a:t>}</a:t>
            </a:r>
          </a:p>
          <a:p>
            <a:r>
              <a:rPr lang="en-US" altLang="zh-CN" sz="2000" b="1" dirty="0">
                <a:ea typeface="宋体" pitchFamily="2" charset="-122"/>
              </a:rPr>
              <a:t>}else{</a:t>
            </a:r>
          </a:p>
          <a:p>
            <a:r>
              <a:rPr lang="en-US" altLang="zh-CN" sz="2000" b="1" dirty="0">
                <a:ea typeface="宋体" pitchFamily="2" charset="-122"/>
              </a:rPr>
              <a:t>product++;</a:t>
            </a:r>
          </a:p>
          <a:p>
            <a:r>
              <a:rPr lang="en-US" altLang="zh-CN" sz="2000" b="1" dirty="0" err="1">
                <a:ea typeface="宋体" pitchFamily="2" charset="-122"/>
              </a:rPr>
              <a:t>System.out.println</a:t>
            </a:r>
            <a:r>
              <a:rPr lang="en-US" altLang="zh-CN" sz="2000" b="1" dirty="0">
                <a:ea typeface="宋体" pitchFamily="2" charset="-122"/>
              </a:rPr>
              <a:t>("</a:t>
            </a:r>
            <a:r>
              <a:rPr lang="zh-CN" altLang="en-US" sz="2000" b="1" dirty="0">
                <a:ea typeface="宋体" pitchFamily="2" charset="-122"/>
              </a:rPr>
              <a:t>生产者生产了第</a:t>
            </a:r>
            <a:r>
              <a:rPr lang="en-US" altLang="zh-CN" sz="2000" b="1" dirty="0">
                <a:ea typeface="宋体" pitchFamily="2" charset="-122"/>
              </a:rPr>
              <a:t>"+product+"</a:t>
            </a:r>
            <a:r>
              <a:rPr lang="zh-CN" altLang="en-US" sz="2000" b="1" dirty="0">
                <a:ea typeface="宋体" pitchFamily="2" charset="-122"/>
              </a:rPr>
              <a:t>个产品</a:t>
            </a:r>
            <a:r>
              <a:rPr lang="en-US" altLang="zh-CN" sz="2000" b="1" dirty="0">
                <a:ea typeface="宋体" pitchFamily="2" charset="-122"/>
              </a:rPr>
              <a:t>");</a:t>
            </a:r>
          </a:p>
          <a:p>
            <a:r>
              <a:rPr lang="en-US" altLang="zh-CN" sz="2000" b="1" dirty="0" err="1">
                <a:ea typeface="宋体" pitchFamily="2" charset="-122"/>
              </a:rPr>
              <a:t>notifyAll</a:t>
            </a:r>
            <a:r>
              <a:rPr lang="en-US" altLang="zh-CN" sz="2000" b="1" dirty="0">
                <a:ea typeface="宋体" pitchFamily="2" charset="-122"/>
              </a:rPr>
              <a:t>();</a:t>
            </a:r>
          </a:p>
          <a:p>
            <a:r>
              <a:rPr lang="en-US" altLang="zh-CN" sz="2000" b="1" dirty="0">
                <a:ea typeface="宋体" pitchFamily="2" charset="-122"/>
              </a:rPr>
              <a:t>}}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824536" y="2215892"/>
            <a:ext cx="4283968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/>
              <a:t>public synchronized void </a:t>
            </a:r>
            <a:r>
              <a:rPr lang="en-US" altLang="zh-CN" sz="2000" b="1" dirty="0" err="1"/>
              <a:t>getProduct</a:t>
            </a:r>
            <a:r>
              <a:rPr lang="en-US" altLang="zh-CN" sz="2000" b="1" dirty="0"/>
              <a:t>(){</a:t>
            </a:r>
          </a:p>
          <a:p>
            <a:r>
              <a:rPr lang="en-US" altLang="zh-CN" sz="2000" b="1" dirty="0"/>
              <a:t>if(</a:t>
            </a:r>
            <a:r>
              <a:rPr lang="en-US" altLang="zh-CN" sz="2000" b="1" dirty="0" err="1"/>
              <a:t>this.product</a:t>
            </a:r>
            <a:r>
              <a:rPr lang="en-US" altLang="zh-CN" sz="2000" b="1" dirty="0"/>
              <a:t> &lt;= 0){</a:t>
            </a:r>
          </a:p>
          <a:p>
            <a:r>
              <a:rPr lang="en-US" altLang="zh-CN" sz="2000" b="1" dirty="0"/>
              <a:t>try {</a:t>
            </a:r>
          </a:p>
          <a:p>
            <a:r>
              <a:rPr lang="en-US" altLang="zh-CN" sz="2000" b="1" dirty="0"/>
              <a:t>wait();</a:t>
            </a:r>
          </a:p>
          <a:p>
            <a:r>
              <a:rPr lang="en-US" altLang="zh-CN" sz="2000" b="1" dirty="0"/>
              <a:t>} catch (</a:t>
            </a:r>
            <a:r>
              <a:rPr lang="en-US" altLang="zh-CN" sz="2000" b="1" dirty="0" err="1"/>
              <a:t>InterruptedException</a:t>
            </a:r>
            <a:r>
              <a:rPr lang="en-US" altLang="zh-CN" sz="2000" b="1" dirty="0"/>
              <a:t> e) {</a:t>
            </a:r>
          </a:p>
          <a:p>
            <a:r>
              <a:rPr lang="en-US" altLang="zh-CN" sz="2000" b="1" dirty="0" err="1"/>
              <a:t>e.printStackTrace</a:t>
            </a:r>
            <a:r>
              <a:rPr lang="en-US" altLang="zh-CN" sz="2000" b="1" dirty="0"/>
              <a:t>();</a:t>
            </a:r>
          </a:p>
          <a:p>
            <a:r>
              <a:rPr lang="en-US" altLang="zh-CN" sz="2000" b="1" dirty="0"/>
              <a:t>}}else{</a:t>
            </a:r>
          </a:p>
          <a:p>
            <a:r>
              <a:rPr lang="en-US" altLang="zh-CN" sz="2000" b="1" dirty="0" err="1"/>
              <a:t>System.out.println</a:t>
            </a:r>
            <a:r>
              <a:rPr lang="en-US" altLang="zh-CN" sz="2000" b="1" dirty="0"/>
              <a:t>("</a:t>
            </a:r>
            <a:r>
              <a:rPr lang="zh-CN" altLang="en-US" sz="2000" b="1" dirty="0"/>
              <a:t>消费者取走了第</a:t>
            </a:r>
            <a:r>
              <a:rPr lang="en-US" altLang="zh-CN" sz="2000" b="1" dirty="0"/>
              <a:t>"+product+"</a:t>
            </a:r>
            <a:r>
              <a:rPr lang="zh-CN" altLang="en-US" sz="2000" b="1" dirty="0"/>
              <a:t>个产品</a:t>
            </a:r>
            <a:r>
              <a:rPr lang="en-US" altLang="zh-CN" sz="2000" b="1" dirty="0"/>
              <a:t>");</a:t>
            </a:r>
          </a:p>
          <a:p>
            <a:r>
              <a:rPr lang="en-US" altLang="zh-CN" sz="2000" b="1" dirty="0"/>
              <a:t>product--;</a:t>
            </a:r>
          </a:p>
          <a:p>
            <a:r>
              <a:rPr lang="en-US" altLang="zh-CN" sz="2000" b="1" dirty="0" err="1"/>
              <a:t>notifyAll</a:t>
            </a:r>
            <a:r>
              <a:rPr lang="en-US" altLang="zh-CN" sz="2000" b="1" dirty="0"/>
              <a:t>();</a:t>
            </a:r>
          </a:p>
          <a:p>
            <a:r>
              <a:rPr lang="en-US" altLang="zh-CN" sz="2000" b="1" dirty="0"/>
              <a:t>}}}</a:t>
            </a:r>
            <a:endParaRPr lang="zh-CN" altLang="en-US" sz="2000" b="1" dirty="0"/>
          </a:p>
          <a:p>
            <a:endParaRPr lang="zh-CN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9548724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241EE8-3C91-4263-83C0-FCD131D097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2120" y="23660"/>
            <a:ext cx="3236166" cy="954107"/>
          </a:xfrm>
        </p:spPr>
        <p:txBody>
          <a:bodyPr/>
          <a:lstStyle/>
          <a:p>
            <a:r>
              <a:rPr lang="zh-CN" altLang="en-US" dirty="0"/>
              <a:t>程序、进程、线程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DAEE71B3-F696-4E12-B34D-FB8FFCCBB57A}"/>
              </a:ext>
            </a:extLst>
          </p:cNvPr>
          <p:cNvSpPr/>
          <p:nvPr/>
        </p:nvSpPr>
        <p:spPr>
          <a:xfrm>
            <a:off x="179512" y="836712"/>
            <a:ext cx="8708774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/>
              <a:t>在了解了操作系统的并发发展趋势之后，我们需要明确几个科学定义：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zh-CN" altLang="en-US" sz="2400" b="1" dirty="0"/>
              <a:t>程序：</a:t>
            </a:r>
            <a:endParaRPr lang="en-US" altLang="zh-CN" sz="2400" b="1" dirty="0"/>
          </a:p>
          <a:p>
            <a:pPr lvl="1"/>
            <a:r>
              <a:rPr lang="zh-CN" altLang="en-US" sz="2400" dirty="0"/>
              <a:t>是计算机指令的集合</a:t>
            </a:r>
            <a:r>
              <a:rPr lang="en-US" altLang="zh-CN" sz="2400" dirty="0"/>
              <a:t>.</a:t>
            </a:r>
            <a:r>
              <a:rPr lang="zh-CN" altLang="en-US" sz="2400" dirty="0"/>
              <a:t>程序是一组静态的指令集，不占用系统运行资源</a:t>
            </a:r>
            <a:r>
              <a:rPr lang="en-US" altLang="zh-CN" sz="2400" dirty="0"/>
              <a:t>,</a:t>
            </a:r>
            <a:r>
              <a:rPr lang="zh-CN" altLang="en-US" sz="2400" dirty="0"/>
              <a:t>不能被系统调度，也不能作为独立运行的单位</a:t>
            </a:r>
            <a:r>
              <a:rPr lang="en-US" altLang="zh-CN" sz="2400" dirty="0"/>
              <a:t>,</a:t>
            </a:r>
            <a:r>
              <a:rPr lang="zh-CN" altLang="en-US" sz="2400" dirty="0"/>
              <a:t>它以文件的形式存储在磁盘上</a:t>
            </a:r>
            <a:endParaRPr lang="en-US" altLang="zh-CN" sz="2400" dirty="0"/>
          </a:p>
          <a:p>
            <a:pPr lvl="1"/>
            <a:endParaRPr lang="en-US" altLang="zh-CN" sz="2400" dirty="0"/>
          </a:p>
          <a:p>
            <a:pPr lvl="1"/>
            <a:endParaRPr lang="zh-CN" altLang="en-US" sz="2400" dirty="0"/>
          </a:p>
          <a:p>
            <a:r>
              <a:rPr lang="zh-CN" altLang="en-US" sz="2400" b="1" dirty="0"/>
              <a:t>进程：</a:t>
            </a:r>
            <a:endParaRPr lang="en-US" altLang="zh-CN" sz="2400" b="1" dirty="0"/>
          </a:p>
          <a:p>
            <a:pPr lvl="1"/>
            <a:r>
              <a:rPr lang="zh-CN" altLang="en-US" sz="2400" dirty="0"/>
              <a:t>是一个程序在其自身的地址空间中的一次执行活动。比如，打开一个记事本，就是调用了一个进程。进程是资源申请、调度和独立运行的单位，因此，它使用系统中的运行资源；而程序不能申请系统资源，一个程序可以对应多个进程，例如著名的</a:t>
            </a:r>
            <a:r>
              <a:rPr lang="en-US" altLang="zh-CN" sz="2400" dirty="0"/>
              <a:t>QQ</a:t>
            </a:r>
            <a:r>
              <a:rPr lang="zh-CN" altLang="en-US" sz="2400" dirty="0"/>
              <a:t>多开</a:t>
            </a:r>
          </a:p>
        </p:txBody>
      </p:sp>
    </p:spTree>
    <p:extLst>
      <p:ext uri="{BB962C8B-B14F-4D97-AF65-F5344CB8AC3E}">
        <p14:creationId xmlns:p14="http://schemas.microsoft.com/office/powerpoint/2010/main" val="285060929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5536" y="836712"/>
            <a:ext cx="828092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ea typeface="宋体" pitchFamily="2" charset="-122"/>
              </a:rPr>
              <a:t>class </a:t>
            </a:r>
            <a:r>
              <a:rPr lang="en-US" altLang="zh-CN" sz="2400" b="1" dirty="0" err="1">
                <a:ea typeface="宋体" pitchFamily="2" charset="-122"/>
              </a:rPr>
              <a:t>Productor</a:t>
            </a:r>
            <a:r>
              <a:rPr lang="en-US" altLang="zh-CN" sz="2400" b="1" dirty="0">
                <a:ea typeface="宋体" pitchFamily="2" charset="-122"/>
              </a:rPr>
              <a:t> implements Runnable{  </a:t>
            </a:r>
            <a:r>
              <a:rPr lang="en-US" altLang="zh-CN" sz="2400" b="1" dirty="0">
                <a:solidFill>
                  <a:srgbClr val="C00000"/>
                </a:solidFill>
                <a:ea typeface="宋体" pitchFamily="2" charset="-122"/>
              </a:rPr>
              <a:t>//</a:t>
            </a:r>
            <a:r>
              <a:rPr lang="zh-CN" altLang="en-US" sz="2400" b="1" dirty="0">
                <a:solidFill>
                  <a:srgbClr val="C00000"/>
                </a:solidFill>
                <a:ea typeface="宋体" pitchFamily="2" charset="-122"/>
              </a:rPr>
              <a:t>生产者</a:t>
            </a:r>
            <a:endParaRPr lang="en-US" altLang="zh-CN" sz="2400" b="1" dirty="0">
              <a:solidFill>
                <a:srgbClr val="C00000"/>
              </a:solidFill>
              <a:ea typeface="宋体" pitchFamily="2" charset="-122"/>
            </a:endParaRPr>
          </a:p>
          <a:p>
            <a:r>
              <a:rPr lang="en-US" altLang="zh-CN" sz="2400" b="1" dirty="0">
                <a:ea typeface="宋体" pitchFamily="2" charset="-122"/>
              </a:rPr>
              <a:t>Clerk </a:t>
            </a:r>
            <a:r>
              <a:rPr lang="en-US" altLang="zh-CN" sz="2400" b="1" dirty="0" err="1">
                <a:ea typeface="宋体" pitchFamily="2" charset="-122"/>
              </a:rPr>
              <a:t>clerk</a:t>
            </a:r>
            <a:r>
              <a:rPr lang="en-US" altLang="zh-CN" sz="2400" b="1" dirty="0">
                <a:ea typeface="宋体" pitchFamily="2" charset="-122"/>
              </a:rPr>
              <a:t>;</a:t>
            </a:r>
          </a:p>
          <a:p>
            <a:r>
              <a:rPr lang="en-US" altLang="zh-CN" sz="2400" b="1" dirty="0">
                <a:ea typeface="宋体" pitchFamily="2" charset="-122"/>
              </a:rPr>
              <a:t>public </a:t>
            </a:r>
            <a:r>
              <a:rPr lang="en-US" altLang="zh-CN" sz="2400" b="1" dirty="0" err="1">
                <a:ea typeface="宋体" pitchFamily="2" charset="-122"/>
              </a:rPr>
              <a:t>Productor</a:t>
            </a:r>
            <a:r>
              <a:rPr lang="en-US" altLang="zh-CN" sz="2400" b="1" dirty="0">
                <a:ea typeface="宋体" pitchFamily="2" charset="-122"/>
              </a:rPr>
              <a:t>(Clerk clerk){</a:t>
            </a:r>
          </a:p>
          <a:p>
            <a:r>
              <a:rPr lang="en-US" altLang="zh-CN" sz="2400" b="1" dirty="0" err="1">
                <a:ea typeface="宋体" pitchFamily="2" charset="-122"/>
              </a:rPr>
              <a:t>this.clerk</a:t>
            </a:r>
            <a:r>
              <a:rPr lang="en-US" altLang="zh-CN" sz="2400" b="1" dirty="0">
                <a:ea typeface="宋体" pitchFamily="2" charset="-122"/>
              </a:rPr>
              <a:t> = clerk;</a:t>
            </a:r>
          </a:p>
          <a:p>
            <a:r>
              <a:rPr lang="en-US" altLang="zh-CN" sz="2400" b="1" dirty="0">
                <a:ea typeface="宋体" pitchFamily="2" charset="-122"/>
              </a:rPr>
              <a:t>}</a:t>
            </a:r>
          </a:p>
          <a:p>
            <a:r>
              <a:rPr lang="en-US" altLang="zh-CN" sz="2400" b="1" dirty="0">
                <a:ea typeface="宋体" pitchFamily="2" charset="-122"/>
              </a:rPr>
              <a:t>public void run(){</a:t>
            </a:r>
          </a:p>
          <a:p>
            <a:r>
              <a:rPr lang="en-US" altLang="zh-CN" sz="2400" b="1" dirty="0" err="1">
                <a:ea typeface="宋体" pitchFamily="2" charset="-122"/>
              </a:rPr>
              <a:t>System.out.println</a:t>
            </a:r>
            <a:r>
              <a:rPr lang="en-US" altLang="zh-CN" sz="2400" b="1" dirty="0">
                <a:ea typeface="宋体" pitchFamily="2" charset="-122"/>
              </a:rPr>
              <a:t>("</a:t>
            </a:r>
            <a:r>
              <a:rPr lang="zh-CN" altLang="en-US" sz="2400" b="1" dirty="0">
                <a:ea typeface="宋体" pitchFamily="2" charset="-122"/>
              </a:rPr>
              <a:t>生产者开始生产产品</a:t>
            </a:r>
            <a:r>
              <a:rPr lang="en-US" altLang="zh-CN" sz="2400" b="1" dirty="0">
                <a:ea typeface="宋体" pitchFamily="2" charset="-122"/>
              </a:rPr>
              <a:t>");</a:t>
            </a:r>
          </a:p>
          <a:p>
            <a:r>
              <a:rPr lang="en-US" altLang="zh-CN" sz="2400" b="1" dirty="0">
                <a:ea typeface="宋体" pitchFamily="2" charset="-122"/>
              </a:rPr>
              <a:t>while(true){</a:t>
            </a:r>
          </a:p>
          <a:p>
            <a:r>
              <a:rPr lang="en-US" altLang="zh-CN" sz="2400" b="1" dirty="0">
                <a:ea typeface="宋体" pitchFamily="2" charset="-122"/>
              </a:rPr>
              <a:t>try {</a:t>
            </a:r>
          </a:p>
          <a:p>
            <a:r>
              <a:rPr lang="en-US" altLang="zh-CN" sz="2400" b="1" dirty="0" err="1">
                <a:ea typeface="宋体" pitchFamily="2" charset="-122"/>
              </a:rPr>
              <a:t>Thread.sleep</a:t>
            </a:r>
            <a:r>
              <a:rPr lang="en-US" altLang="zh-CN" sz="2400" b="1" dirty="0">
                <a:ea typeface="宋体" pitchFamily="2" charset="-122"/>
              </a:rPr>
              <a:t>((</a:t>
            </a:r>
            <a:r>
              <a:rPr lang="en-US" altLang="zh-CN" sz="2400" b="1" dirty="0" err="1">
                <a:ea typeface="宋体" pitchFamily="2" charset="-122"/>
              </a:rPr>
              <a:t>int</a:t>
            </a:r>
            <a:r>
              <a:rPr lang="en-US" altLang="zh-CN" sz="2400" b="1" dirty="0">
                <a:ea typeface="宋体" pitchFamily="2" charset="-122"/>
              </a:rPr>
              <a:t>)</a:t>
            </a:r>
            <a:r>
              <a:rPr lang="en-US" altLang="zh-CN" sz="2400" b="1" dirty="0" err="1">
                <a:ea typeface="宋体" pitchFamily="2" charset="-122"/>
              </a:rPr>
              <a:t>Math.random</a:t>
            </a:r>
            <a:r>
              <a:rPr lang="en-US" altLang="zh-CN" sz="2400" b="1" dirty="0">
                <a:ea typeface="宋体" pitchFamily="2" charset="-122"/>
              </a:rPr>
              <a:t>()*1000);</a:t>
            </a:r>
          </a:p>
          <a:p>
            <a:r>
              <a:rPr lang="en-US" altLang="zh-CN" sz="2400" b="1" dirty="0">
                <a:ea typeface="宋体" pitchFamily="2" charset="-122"/>
              </a:rPr>
              <a:t>} catch (</a:t>
            </a:r>
            <a:r>
              <a:rPr lang="en-US" altLang="zh-CN" sz="2400" b="1" dirty="0" err="1">
                <a:ea typeface="宋体" pitchFamily="2" charset="-122"/>
              </a:rPr>
              <a:t>InterruptedException</a:t>
            </a:r>
            <a:r>
              <a:rPr lang="en-US" altLang="zh-CN" sz="2400" b="1" dirty="0">
                <a:ea typeface="宋体" pitchFamily="2" charset="-122"/>
              </a:rPr>
              <a:t> e) {</a:t>
            </a:r>
          </a:p>
          <a:p>
            <a:r>
              <a:rPr lang="en-US" altLang="zh-CN" sz="2400" b="1" dirty="0">
                <a:ea typeface="宋体" pitchFamily="2" charset="-122"/>
              </a:rPr>
              <a:t>}</a:t>
            </a:r>
          </a:p>
          <a:p>
            <a:r>
              <a:rPr lang="en-US" altLang="zh-CN" sz="2400" b="1" dirty="0" err="1">
                <a:ea typeface="宋体" pitchFamily="2" charset="-122"/>
              </a:rPr>
              <a:t>clerk.addProduct</a:t>
            </a:r>
            <a:r>
              <a:rPr lang="en-US" altLang="zh-CN" sz="2400" b="1" dirty="0">
                <a:ea typeface="宋体" pitchFamily="2" charset="-122"/>
              </a:rPr>
              <a:t>();</a:t>
            </a:r>
          </a:p>
          <a:p>
            <a:r>
              <a:rPr lang="en-US" altLang="zh-CN" sz="2400" b="1" dirty="0">
                <a:ea typeface="宋体" pitchFamily="2" charset="-122"/>
              </a:rPr>
              <a:t>} }  }</a:t>
            </a:r>
            <a:endParaRPr lang="zh-CN" altLang="en-US" sz="2400" b="1" dirty="0"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589598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11560" y="836712"/>
            <a:ext cx="792088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ea typeface="宋体" pitchFamily="2" charset="-122"/>
              </a:rPr>
              <a:t>class Consumer implements Runnable{  </a:t>
            </a:r>
            <a:r>
              <a:rPr lang="en-US" altLang="zh-CN" sz="2400" b="1" dirty="0">
                <a:solidFill>
                  <a:srgbClr val="C00000"/>
                </a:solidFill>
                <a:ea typeface="宋体" pitchFamily="2" charset="-122"/>
              </a:rPr>
              <a:t>//</a:t>
            </a:r>
            <a:r>
              <a:rPr lang="zh-CN" altLang="en-US" sz="2400" b="1" dirty="0">
                <a:solidFill>
                  <a:srgbClr val="C00000"/>
                </a:solidFill>
                <a:ea typeface="宋体" pitchFamily="2" charset="-122"/>
              </a:rPr>
              <a:t>消费者</a:t>
            </a:r>
            <a:endParaRPr lang="en-US" altLang="zh-CN" sz="2400" b="1" dirty="0">
              <a:solidFill>
                <a:srgbClr val="C00000"/>
              </a:solidFill>
              <a:ea typeface="宋体" pitchFamily="2" charset="-122"/>
            </a:endParaRPr>
          </a:p>
          <a:p>
            <a:r>
              <a:rPr lang="en-US" altLang="zh-CN" sz="2400" b="1" dirty="0">
                <a:ea typeface="宋体" pitchFamily="2" charset="-122"/>
              </a:rPr>
              <a:t>Clerk </a:t>
            </a:r>
            <a:r>
              <a:rPr lang="en-US" altLang="zh-CN" sz="2400" b="1" dirty="0" err="1">
                <a:ea typeface="宋体" pitchFamily="2" charset="-122"/>
              </a:rPr>
              <a:t>clerk</a:t>
            </a:r>
            <a:r>
              <a:rPr lang="en-US" altLang="zh-CN" sz="2400" b="1" dirty="0">
                <a:ea typeface="宋体" pitchFamily="2" charset="-122"/>
              </a:rPr>
              <a:t>;</a:t>
            </a:r>
          </a:p>
          <a:p>
            <a:r>
              <a:rPr lang="en-US" altLang="zh-CN" sz="2400" b="1" dirty="0">
                <a:ea typeface="宋体" pitchFamily="2" charset="-122"/>
              </a:rPr>
              <a:t>public Consumer(Clerk clerk){</a:t>
            </a:r>
          </a:p>
          <a:p>
            <a:r>
              <a:rPr lang="en-US" altLang="zh-CN" sz="2400" b="1" dirty="0" err="1">
                <a:ea typeface="宋体" pitchFamily="2" charset="-122"/>
              </a:rPr>
              <a:t>this.clerk</a:t>
            </a:r>
            <a:r>
              <a:rPr lang="en-US" altLang="zh-CN" sz="2400" b="1" dirty="0">
                <a:ea typeface="宋体" pitchFamily="2" charset="-122"/>
              </a:rPr>
              <a:t> = clerk;</a:t>
            </a:r>
          </a:p>
          <a:p>
            <a:r>
              <a:rPr lang="en-US" altLang="zh-CN" sz="2400" b="1" dirty="0">
                <a:ea typeface="宋体" pitchFamily="2" charset="-122"/>
              </a:rPr>
              <a:t>}</a:t>
            </a:r>
          </a:p>
          <a:p>
            <a:r>
              <a:rPr lang="en-US" altLang="zh-CN" sz="2400" b="1" dirty="0">
                <a:ea typeface="宋体" pitchFamily="2" charset="-122"/>
              </a:rPr>
              <a:t>public void run(){</a:t>
            </a:r>
          </a:p>
          <a:p>
            <a:r>
              <a:rPr lang="en-US" altLang="zh-CN" sz="2400" b="1" dirty="0" err="1">
                <a:ea typeface="宋体" pitchFamily="2" charset="-122"/>
              </a:rPr>
              <a:t>System.out.println</a:t>
            </a:r>
            <a:r>
              <a:rPr lang="en-US" altLang="zh-CN" sz="2400" b="1" dirty="0">
                <a:ea typeface="宋体" pitchFamily="2" charset="-122"/>
              </a:rPr>
              <a:t>("</a:t>
            </a:r>
            <a:r>
              <a:rPr lang="zh-CN" altLang="en-US" sz="2400" b="1" dirty="0">
                <a:ea typeface="宋体" pitchFamily="2" charset="-122"/>
              </a:rPr>
              <a:t>消费者开始取走产品</a:t>
            </a:r>
            <a:r>
              <a:rPr lang="en-US" altLang="zh-CN" sz="2400" b="1" dirty="0">
                <a:ea typeface="宋体" pitchFamily="2" charset="-122"/>
              </a:rPr>
              <a:t>");</a:t>
            </a:r>
          </a:p>
          <a:p>
            <a:r>
              <a:rPr lang="en-US" altLang="zh-CN" sz="2400" b="1" dirty="0">
                <a:ea typeface="宋体" pitchFamily="2" charset="-122"/>
              </a:rPr>
              <a:t>while(true){</a:t>
            </a:r>
          </a:p>
          <a:p>
            <a:r>
              <a:rPr lang="en-US" altLang="zh-CN" sz="2400" b="1" dirty="0">
                <a:ea typeface="宋体" pitchFamily="2" charset="-122"/>
              </a:rPr>
              <a:t>try {</a:t>
            </a:r>
          </a:p>
          <a:p>
            <a:r>
              <a:rPr lang="en-US" altLang="zh-CN" sz="2400" b="1" dirty="0" err="1">
                <a:ea typeface="宋体" pitchFamily="2" charset="-122"/>
              </a:rPr>
              <a:t>Thread.sleep</a:t>
            </a:r>
            <a:r>
              <a:rPr lang="en-US" altLang="zh-CN" sz="2400" b="1" dirty="0">
                <a:ea typeface="宋体" pitchFamily="2" charset="-122"/>
              </a:rPr>
              <a:t>((</a:t>
            </a:r>
            <a:r>
              <a:rPr lang="en-US" altLang="zh-CN" sz="2400" b="1" dirty="0" err="1">
                <a:ea typeface="宋体" pitchFamily="2" charset="-122"/>
              </a:rPr>
              <a:t>int</a:t>
            </a:r>
            <a:r>
              <a:rPr lang="en-US" altLang="zh-CN" sz="2400" b="1" dirty="0">
                <a:ea typeface="宋体" pitchFamily="2" charset="-122"/>
              </a:rPr>
              <a:t>)</a:t>
            </a:r>
            <a:r>
              <a:rPr lang="en-US" altLang="zh-CN" sz="2400" b="1" dirty="0" err="1">
                <a:ea typeface="宋体" pitchFamily="2" charset="-122"/>
              </a:rPr>
              <a:t>Math.random</a:t>
            </a:r>
            <a:r>
              <a:rPr lang="en-US" altLang="zh-CN" sz="2400" b="1" dirty="0">
                <a:ea typeface="宋体" pitchFamily="2" charset="-122"/>
              </a:rPr>
              <a:t>()*1000);</a:t>
            </a:r>
          </a:p>
          <a:p>
            <a:r>
              <a:rPr lang="en-US" altLang="zh-CN" sz="2400" b="1" dirty="0">
                <a:ea typeface="宋体" pitchFamily="2" charset="-122"/>
              </a:rPr>
              <a:t>} catch (</a:t>
            </a:r>
            <a:r>
              <a:rPr lang="en-US" altLang="zh-CN" sz="2400" b="1" dirty="0" err="1">
                <a:ea typeface="宋体" pitchFamily="2" charset="-122"/>
              </a:rPr>
              <a:t>InterruptedException</a:t>
            </a:r>
            <a:r>
              <a:rPr lang="en-US" altLang="zh-CN" sz="2400" b="1" dirty="0">
                <a:ea typeface="宋体" pitchFamily="2" charset="-122"/>
              </a:rPr>
              <a:t> e) {</a:t>
            </a:r>
          </a:p>
          <a:p>
            <a:r>
              <a:rPr lang="en-US" altLang="zh-CN" sz="2400" b="1" dirty="0">
                <a:ea typeface="宋体" pitchFamily="2" charset="-122"/>
              </a:rPr>
              <a:t>}</a:t>
            </a:r>
          </a:p>
          <a:p>
            <a:r>
              <a:rPr lang="en-US" altLang="zh-CN" sz="2400" b="1" dirty="0" err="1">
                <a:ea typeface="宋体" pitchFamily="2" charset="-122"/>
              </a:rPr>
              <a:t>clerk.getProduct</a:t>
            </a:r>
            <a:r>
              <a:rPr lang="en-US" altLang="zh-CN" sz="2400" b="1" dirty="0">
                <a:ea typeface="宋体" pitchFamily="2" charset="-122"/>
              </a:rPr>
              <a:t>();</a:t>
            </a:r>
          </a:p>
          <a:p>
            <a:r>
              <a:rPr lang="en-US" altLang="zh-CN" sz="2400" b="1" dirty="0">
                <a:ea typeface="宋体" pitchFamily="2" charset="-122"/>
              </a:rPr>
              <a:t> }  }  }</a:t>
            </a:r>
            <a:endParaRPr lang="zh-CN" altLang="en-US" sz="2400" b="1" dirty="0"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7015465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23528" y="830317"/>
            <a:ext cx="8496944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ea typeface="宋体" pitchFamily="2" charset="-122"/>
                <a:cs typeface="Times New Roman" pitchFamily="18" charset="0"/>
              </a:rPr>
              <a:t>模拟银行取钱的问题</a:t>
            </a:r>
            <a:endParaRPr lang="en-US" altLang="zh-CN" sz="2400" b="1" dirty="0">
              <a:ea typeface="宋体" pitchFamily="2" charset="-122"/>
              <a:cs typeface="Times New Roman" pitchFamily="18" charset="0"/>
            </a:endParaRPr>
          </a:p>
          <a:p>
            <a:r>
              <a:rPr lang="en-US" altLang="zh-CN" sz="2400" dirty="0">
                <a:ea typeface="宋体" pitchFamily="2" charset="-122"/>
                <a:cs typeface="Times New Roman" pitchFamily="18" charset="0"/>
              </a:rPr>
              <a:t>1.</a:t>
            </a:r>
            <a:r>
              <a:rPr lang="zh-CN" altLang="en-US" sz="2400" dirty="0">
                <a:ea typeface="宋体" pitchFamily="2" charset="-122"/>
                <a:cs typeface="Times New Roman" pitchFamily="18" charset="0"/>
              </a:rPr>
              <a:t>定义一个</a:t>
            </a:r>
            <a:r>
              <a:rPr lang="en-US" altLang="zh-CN" sz="2400" dirty="0">
                <a:ea typeface="宋体" pitchFamily="2" charset="-122"/>
                <a:cs typeface="Times New Roman" pitchFamily="18" charset="0"/>
              </a:rPr>
              <a:t>Account</a:t>
            </a:r>
            <a:r>
              <a:rPr lang="zh-CN" altLang="en-US" sz="2400" dirty="0">
                <a:ea typeface="宋体" pitchFamily="2" charset="-122"/>
                <a:cs typeface="Times New Roman" pitchFamily="18" charset="0"/>
              </a:rPr>
              <a:t>类</a:t>
            </a:r>
            <a:endParaRPr lang="en-US" altLang="zh-CN" sz="2400" dirty="0">
              <a:ea typeface="宋体" pitchFamily="2" charset="-122"/>
              <a:cs typeface="Times New Roman" pitchFamily="18" charset="0"/>
            </a:endParaRPr>
          </a:p>
          <a:p>
            <a:r>
              <a:rPr lang="en-US" altLang="zh-CN" sz="2400" dirty="0">
                <a:ea typeface="宋体" pitchFamily="2" charset="-122"/>
                <a:cs typeface="Times New Roman" pitchFamily="18" charset="0"/>
              </a:rPr>
              <a:t>1</a:t>
            </a:r>
            <a:r>
              <a:rPr lang="zh-CN" altLang="en-US" sz="2400" dirty="0">
                <a:ea typeface="宋体" pitchFamily="2" charset="-122"/>
                <a:cs typeface="Times New Roman" pitchFamily="18" charset="0"/>
              </a:rPr>
              <a:t>）该</a:t>
            </a:r>
            <a:r>
              <a:rPr lang="en-US" altLang="zh-CN" sz="2400" dirty="0">
                <a:ea typeface="宋体" pitchFamily="2" charset="-122"/>
                <a:cs typeface="Times New Roman" pitchFamily="18" charset="0"/>
              </a:rPr>
              <a:t>Account</a:t>
            </a:r>
            <a:r>
              <a:rPr lang="zh-CN" altLang="en-US" sz="2400" dirty="0">
                <a:ea typeface="宋体" pitchFamily="2" charset="-122"/>
                <a:cs typeface="Times New Roman" pitchFamily="18" charset="0"/>
              </a:rPr>
              <a:t>类封装了账户编号（</a:t>
            </a:r>
            <a:r>
              <a:rPr lang="en-US" altLang="zh-CN" sz="2400" dirty="0">
                <a:ea typeface="宋体" pitchFamily="2" charset="-122"/>
                <a:cs typeface="Times New Roman" pitchFamily="18" charset="0"/>
              </a:rPr>
              <a:t>String</a:t>
            </a:r>
            <a:r>
              <a:rPr lang="zh-CN" altLang="en-US" sz="2400" dirty="0">
                <a:ea typeface="宋体" pitchFamily="2" charset="-122"/>
                <a:cs typeface="Times New Roman" pitchFamily="18" charset="0"/>
              </a:rPr>
              <a:t>）和余额（</a:t>
            </a:r>
            <a:r>
              <a:rPr lang="en-US" altLang="zh-CN" sz="2400" dirty="0">
                <a:ea typeface="宋体" pitchFamily="2" charset="-122"/>
                <a:cs typeface="Times New Roman" pitchFamily="18" charset="0"/>
              </a:rPr>
              <a:t>double</a:t>
            </a:r>
            <a:r>
              <a:rPr lang="zh-CN" altLang="en-US" sz="2400" dirty="0">
                <a:ea typeface="宋体" pitchFamily="2" charset="-122"/>
                <a:cs typeface="Times New Roman" pitchFamily="18" charset="0"/>
              </a:rPr>
              <a:t>）两个属性</a:t>
            </a:r>
            <a:endParaRPr lang="en-US" altLang="zh-CN" sz="2400" dirty="0">
              <a:ea typeface="宋体" pitchFamily="2" charset="-122"/>
              <a:cs typeface="Times New Roman" pitchFamily="18" charset="0"/>
            </a:endParaRPr>
          </a:p>
          <a:p>
            <a:r>
              <a:rPr lang="en-US" altLang="zh-CN" sz="2400" dirty="0">
                <a:ea typeface="宋体" pitchFamily="2" charset="-122"/>
                <a:cs typeface="Times New Roman" pitchFamily="18" charset="0"/>
              </a:rPr>
              <a:t>2</a:t>
            </a:r>
            <a:r>
              <a:rPr lang="zh-CN" altLang="en-US" sz="2400" dirty="0">
                <a:ea typeface="宋体" pitchFamily="2" charset="-122"/>
                <a:cs typeface="Times New Roman" pitchFamily="18" charset="0"/>
              </a:rPr>
              <a:t>）设置相应属性的</a:t>
            </a:r>
            <a:r>
              <a:rPr lang="en-US" altLang="zh-CN" sz="2400" dirty="0">
                <a:ea typeface="宋体" pitchFamily="2" charset="-122"/>
                <a:cs typeface="Times New Roman" pitchFamily="18" charset="0"/>
              </a:rPr>
              <a:t>getter</a:t>
            </a:r>
            <a:r>
              <a:rPr lang="zh-CN" altLang="en-US" sz="2400" dirty="0">
                <a:ea typeface="宋体" pitchFamily="2" charset="-122"/>
                <a:cs typeface="Times New Roman" pitchFamily="18" charset="0"/>
              </a:rPr>
              <a:t>和</a:t>
            </a:r>
            <a:r>
              <a:rPr lang="en-US" altLang="zh-CN" sz="2400" dirty="0">
                <a:ea typeface="宋体" pitchFamily="2" charset="-122"/>
                <a:cs typeface="Times New Roman" pitchFamily="18" charset="0"/>
              </a:rPr>
              <a:t>setter</a:t>
            </a:r>
            <a:r>
              <a:rPr lang="zh-CN" altLang="en-US" sz="2400" dirty="0">
                <a:ea typeface="宋体" pitchFamily="2" charset="-122"/>
                <a:cs typeface="Times New Roman" pitchFamily="18" charset="0"/>
              </a:rPr>
              <a:t>方法</a:t>
            </a:r>
            <a:endParaRPr lang="en-US" altLang="zh-CN" sz="2400" dirty="0">
              <a:ea typeface="宋体" pitchFamily="2" charset="-122"/>
              <a:cs typeface="Times New Roman" pitchFamily="18" charset="0"/>
            </a:endParaRPr>
          </a:p>
          <a:p>
            <a:r>
              <a:rPr lang="en-US" altLang="zh-CN" sz="2400" dirty="0">
                <a:ea typeface="宋体" pitchFamily="2" charset="-122"/>
                <a:cs typeface="Times New Roman" pitchFamily="18" charset="0"/>
              </a:rPr>
              <a:t>3</a:t>
            </a:r>
            <a:r>
              <a:rPr lang="zh-CN" altLang="en-US" sz="2400" dirty="0">
                <a:ea typeface="宋体" pitchFamily="2" charset="-122"/>
                <a:cs typeface="Times New Roman" pitchFamily="18" charset="0"/>
              </a:rPr>
              <a:t>）提供无参和有两个参数的构造器</a:t>
            </a:r>
            <a:endParaRPr lang="en-US" altLang="zh-CN" sz="2400" dirty="0">
              <a:ea typeface="宋体" pitchFamily="2" charset="-122"/>
              <a:cs typeface="Times New Roman" pitchFamily="18" charset="0"/>
            </a:endParaRPr>
          </a:p>
          <a:p>
            <a:r>
              <a:rPr lang="en-US" altLang="zh-CN" sz="2400" dirty="0">
                <a:ea typeface="宋体" pitchFamily="2" charset="-122"/>
                <a:cs typeface="Times New Roman" pitchFamily="18" charset="0"/>
              </a:rPr>
              <a:t>4</a:t>
            </a:r>
            <a:r>
              <a:rPr lang="zh-CN" altLang="en-US" sz="2400" dirty="0">
                <a:ea typeface="宋体" pitchFamily="2" charset="-122"/>
                <a:cs typeface="Times New Roman" pitchFamily="18" charset="0"/>
              </a:rPr>
              <a:t>）系统根据账号判断与用户是否匹配，需提供</a:t>
            </a:r>
            <a:r>
              <a:rPr lang="en-US" altLang="zh-CN" sz="2400" dirty="0" err="1">
                <a:ea typeface="宋体" pitchFamily="2" charset="-122"/>
                <a:cs typeface="Times New Roman" pitchFamily="18" charset="0"/>
              </a:rPr>
              <a:t>hashCode</a:t>
            </a:r>
            <a:r>
              <a:rPr lang="en-US" altLang="zh-CN" sz="2400" dirty="0">
                <a:ea typeface="宋体" pitchFamily="2" charset="-122"/>
                <a:cs typeface="Times New Roman" pitchFamily="18" charset="0"/>
              </a:rPr>
              <a:t>()</a:t>
            </a:r>
            <a:r>
              <a:rPr lang="zh-CN" altLang="en-US" sz="2400" dirty="0">
                <a:ea typeface="宋体" pitchFamily="2" charset="-122"/>
                <a:cs typeface="Times New Roman" pitchFamily="18" charset="0"/>
              </a:rPr>
              <a:t>和</a:t>
            </a:r>
            <a:r>
              <a:rPr lang="en-US" altLang="zh-CN" sz="2400" dirty="0">
                <a:ea typeface="宋体" pitchFamily="2" charset="-122"/>
                <a:cs typeface="Times New Roman" pitchFamily="18" charset="0"/>
              </a:rPr>
              <a:t>equals()</a:t>
            </a:r>
            <a:r>
              <a:rPr lang="zh-CN" altLang="en-US" sz="2400" dirty="0">
                <a:ea typeface="宋体" pitchFamily="2" charset="-122"/>
                <a:cs typeface="Times New Roman" pitchFamily="18" charset="0"/>
              </a:rPr>
              <a:t>方法的重写</a:t>
            </a:r>
            <a:endParaRPr lang="en-US" altLang="zh-CN" sz="2400" dirty="0">
              <a:ea typeface="宋体" pitchFamily="2" charset="-122"/>
              <a:cs typeface="Times New Roman" pitchFamily="18" charset="0"/>
            </a:endParaRPr>
          </a:p>
          <a:p>
            <a:r>
              <a:rPr lang="en-US" altLang="zh-CN" sz="2400" dirty="0">
                <a:ea typeface="宋体" pitchFamily="2" charset="-122"/>
                <a:cs typeface="Times New Roman" pitchFamily="18" charset="0"/>
              </a:rPr>
              <a:t>2.</a:t>
            </a:r>
            <a:r>
              <a:rPr lang="zh-CN" altLang="en-US" sz="2400" dirty="0">
                <a:ea typeface="宋体" pitchFamily="2" charset="-122"/>
                <a:cs typeface="Times New Roman" pitchFamily="18" charset="0"/>
              </a:rPr>
              <a:t>提供一个取钱的线程类</a:t>
            </a:r>
            <a:endParaRPr lang="en-US" altLang="zh-CN" sz="2400" dirty="0">
              <a:ea typeface="宋体" pitchFamily="2" charset="-122"/>
              <a:cs typeface="Times New Roman" pitchFamily="18" charset="0"/>
            </a:endParaRPr>
          </a:p>
          <a:p>
            <a:r>
              <a:rPr lang="en-US" altLang="zh-CN" sz="2400" dirty="0">
                <a:ea typeface="宋体" pitchFamily="2" charset="-122"/>
                <a:cs typeface="Times New Roman" pitchFamily="18" charset="0"/>
              </a:rPr>
              <a:t>1</a:t>
            </a:r>
            <a:r>
              <a:rPr lang="zh-CN" altLang="en-US" sz="2400" dirty="0">
                <a:ea typeface="宋体" pitchFamily="2" charset="-122"/>
                <a:cs typeface="Times New Roman" pitchFamily="18" charset="0"/>
              </a:rPr>
              <a:t>）提供了</a:t>
            </a:r>
            <a:r>
              <a:rPr lang="en-US" altLang="zh-CN" sz="2400" dirty="0">
                <a:ea typeface="宋体" pitchFamily="2" charset="-122"/>
                <a:cs typeface="Times New Roman" pitchFamily="18" charset="0"/>
              </a:rPr>
              <a:t>Account</a:t>
            </a:r>
            <a:r>
              <a:rPr lang="zh-CN" altLang="en-US" sz="2400" dirty="0">
                <a:ea typeface="宋体" pitchFamily="2" charset="-122"/>
                <a:cs typeface="Times New Roman" pitchFamily="18" charset="0"/>
              </a:rPr>
              <a:t>类的</a:t>
            </a:r>
            <a:r>
              <a:rPr lang="en-US" altLang="zh-CN" sz="2400" dirty="0">
                <a:ea typeface="宋体" pitchFamily="2" charset="-122"/>
                <a:cs typeface="Times New Roman" pitchFamily="18" charset="0"/>
              </a:rPr>
              <a:t>account</a:t>
            </a:r>
            <a:r>
              <a:rPr lang="zh-CN" altLang="en-US" sz="2400" dirty="0">
                <a:ea typeface="宋体" pitchFamily="2" charset="-122"/>
                <a:cs typeface="Times New Roman" pitchFamily="18" charset="0"/>
              </a:rPr>
              <a:t>属性和</a:t>
            </a:r>
            <a:r>
              <a:rPr lang="en-US" altLang="zh-CN" sz="2400" dirty="0">
                <a:ea typeface="宋体" pitchFamily="2" charset="-122"/>
                <a:cs typeface="Times New Roman" pitchFamily="18" charset="0"/>
              </a:rPr>
              <a:t>double</a:t>
            </a:r>
            <a:r>
              <a:rPr lang="zh-CN" altLang="en-US" sz="2400" dirty="0">
                <a:ea typeface="宋体" pitchFamily="2" charset="-122"/>
                <a:cs typeface="Times New Roman" pitchFamily="18" charset="0"/>
              </a:rPr>
              <a:t>类的取款额的属性</a:t>
            </a:r>
            <a:endParaRPr lang="en-US" altLang="zh-CN" sz="2400" dirty="0">
              <a:ea typeface="宋体" pitchFamily="2" charset="-122"/>
              <a:cs typeface="Times New Roman" pitchFamily="18" charset="0"/>
            </a:endParaRPr>
          </a:p>
          <a:p>
            <a:r>
              <a:rPr lang="en-US" altLang="zh-CN" sz="2400" dirty="0">
                <a:ea typeface="宋体" pitchFamily="2" charset="-122"/>
                <a:cs typeface="Times New Roman" pitchFamily="18" charset="0"/>
              </a:rPr>
              <a:t>2</a:t>
            </a:r>
            <a:r>
              <a:rPr lang="zh-CN" altLang="en-US" sz="2400" dirty="0">
                <a:ea typeface="宋体" pitchFamily="2" charset="-122"/>
                <a:cs typeface="Times New Roman" pitchFamily="18" charset="0"/>
              </a:rPr>
              <a:t>）提供带线程名的构造方法</a:t>
            </a:r>
            <a:endParaRPr lang="en-US" altLang="zh-CN" sz="2400" dirty="0">
              <a:ea typeface="宋体" pitchFamily="2" charset="-122"/>
              <a:cs typeface="Times New Roman" pitchFamily="18" charset="0"/>
            </a:endParaRPr>
          </a:p>
          <a:p>
            <a:r>
              <a:rPr lang="en-US" altLang="zh-CN" sz="2400" dirty="0">
                <a:ea typeface="宋体" pitchFamily="2" charset="-122"/>
                <a:cs typeface="Times New Roman" pitchFamily="18" charset="0"/>
              </a:rPr>
              <a:t>3</a:t>
            </a:r>
            <a:r>
              <a:rPr lang="zh-CN" altLang="en-US" sz="2400" dirty="0">
                <a:ea typeface="宋体" pitchFamily="2" charset="-122"/>
                <a:cs typeface="Times New Roman" pitchFamily="18" charset="0"/>
              </a:rPr>
              <a:t>）</a:t>
            </a:r>
            <a:r>
              <a:rPr lang="en-US" altLang="zh-CN" sz="2400" dirty="0">
                <a:ea typeface="宋体" pitchFamily="2" charset="-122"/>
                <a:cs typeface="Times New Roman" pitchFamily="18" charset="0"/>
              </a:rPr>
              <a:t>run()</a:t>
            </a:r>
            <a:r>
              <a:rPr lang="zh-CN" altLang="en-US" sz="2400" dirty="0">
                <a:ea typeface="宋体" pitchFamily="2" charset="-122"/>
                <a:cs typeface="Times New Roman" pitchFamily="18" charset="0"/>
              </a:rPr>
              <a:t>方法中提供取钱的操作</a:t>
            </a:r>
            <a:endParaRPr lang="en-US" altLang="zh-CN" sz="2400" dirty="0">
              <a:ea typeface="宋体" pitchFamily="2" charset="-122"/>
              <a:cs typeface="Times New Roman" pitchFamily="18" charset="0"/>
            </a:endParaRPr>
          </a:p>
          <a:p>
            <a:r>
              <a:rPr lang="en-US" altLang="zh-CN" sz="2400" dirty="0">
                <a:ea typeface="宋体" pitchFamily="2" charset="-122"/>
                <a:cs typeface="Times New Roman" pitchFamily="18" charset="0"/>
              </a:rPr>
              <a:t>3.</a:t>
            </a:r>
            <a:r>
              <a:rPr lang="zh-CN" altLang="en-US" sz="2400" dirty="0">
                <a:ea typeface="宋体" pitchFamily="2" charset="-122"/>
                <a:cs typeface="Times New Roman" pitchFamily="18" charset="0"/>
              </a:rPr>
              <a:t>在主类中创建线程进行测试。考虑线程安全问题。</a:t>
            </a:r>
            <a:endParaRPr lang="en-US" altLang="zh-CN" sz="2400" dirty="0">
              <a:ea typeface="宋体" pitchFamily="2" charset="-122"/>
              <a:cs typeface="Times New Roman" pitchFamily="18" charset="0"/>
            </a:endParaRPr>
          </a:p>
          <a:p>
            <a:endParaRPr lang="zh-CN" altLang="en-US" sz="2400" dirty="0">
              <a:ea typeface="宋体" pitchFamily="2" charset="-122"/>
              <a:cs typeface="Times New Roman" pitchFamily="18" charset="0"/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7308304" y="260648"/>
            <a:ext cx="1512168" cy="576065"/>
          </a:xfrm>
        </p:spPr>
        <p:txBody>
          <a:bodyPr>
            <a:normAutofit/>
          </a:bodyPr>
          <a:lstStyle/>
          <a:p>
            <a:r>
              <a:rPr lang="zh-CN" altLang="en-US" b="1" dirty="0"/>
              <a:t>练习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7125998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671691"/>
            <a:ext cx="4176464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public class Account {</a:t>
            </a:r>
          </a:p>
          <a:p>
            <a:r>
              <a:rPr lang="en-US" altLang="zh-CN" b="1" dirty="0"/>
              <a:t>private String </a:t>
            </a:r>
            <a:r>
              <a:rPr lang="en-US" altLang="zh-CN" b="1" dirty="0" err="1"/>
              <a:t>accountId</a:t>
            </a:r>
            <a:r>
              <a:rPr lang="en-US" altLang="zh-CN" b="1" dirty="0"/>
              <a:t>;</a:t>
            </a:r>
          </a:p>
          <a:p>
            <a:r>
              <a:rPr lang="en-US" altLang="zh-CN" b="1" dirty="0"/>
              <a:t>private double balance;</a:t>
            </a:r>
            <a:endParaRPr lang="zh-CN" altLang="en-US" dirty="0"/>
          </a:p>
          <a:p>
            <a:r>
              <a:rPr lang="en-US" altLang="zh-CN" b="1" dirty="0"/>
              <a:t>public Account(){</a:t>
            </a:r>
            <a:endParaRPr lang="zh-CN" altLang="en-US" dirty="0"/>
          </a:p>
          <a:p>
            <a:r>
              <a:rPr lang="en-US" altLang="zh-CN" dirty="0"/>
              <a:t>}</a:t>
            </a:r>
          </a:p>
          <a:p>
            <a:r>
              <a:rPr lang="en-US" altLang="zh-CN" b="1" dirty="0"/>
              <a:t>public Account(String </a:t>
            </a:r>
            <a:r>
              <a:rPr lang="en-US" altLang="zh-CN" b="1" dirty="0" err="1"/>
              <a:t>accountId,double</a:t>
            </a:r>
            <a:r>
              <a:rPr lang="en-US" altLang="zh-CN" b="1" dirty="0"/>
              <a:t> balance){</a:t>
            </a:r>
          </a:p>
          <a:p>
            <a:r>
              <a:rPr lang="en-US" altLang="zh-CN" b="1" dirty="0" err="1"/>
              <a:t>this.accountId</a:t>
            </a:r>
            <a:r>
              <a:rPr lang="en-US" altLang="zh-CN" b="1" dirty="0"/>
              <a:t> = </a:t>
            </a:r>
            <a:r>
              <a:rPr lang="en-US" altLang="zh-CN" b="1" dirty="0" err="1"/>
              <a:t>accountId</a:t>
            </a:r>
            <a:r>
              <a:rPr lang="en-US" altLang="zh-CN" b="1" dirty="0"/>
              <a:t>;</a:t>
            </a:r>
          </a:p>
          <a:p>
            <a:r>
              <a:rPr lang="en-US" altLang="zh-CN" b="1" dirty="0" err="1"/>
              <a:t>this.balance</a:t>
            </a:r>
            <a:r>
              <a:rPr lang="en-US" altLang="zh-CN" b="1" dirty="0"/>
              <a:t> = balance;</a:t>
            </a:r>
            <a:r>
              <a:rPr lang="en-US" altLang="zh-CN" dirty="0"/>
              <a:t>}</a:t>
            </a:r>
          </a:p>
          <a:p>
            <a:r>
              <a:rPr lang="en-US" altLang="zh-CN" b="1" dirty="0"/>
              <a:t>public String </a:t>
            </a:r>
            <a:r>
              <a:rPr lang="en-US" altLang="zh-CN" b="1" dirty="0" err="1"/>
              <a:t>getAccountId</a:t>
            </a:r>
            <a:r>
              <a:rPr lang="en-US" altLang="zh-CN" b="1" dirty="0"/>
              <a:t>() {</a:t>
            </a:r>
          </a:p>
          <a:p>
            <a:r>
              <a:rPr lang="en-US" altLang="zh-CN" b="1" dirty="0"/>
              <a:t>return </a:t>
            </a:r>
            <a:r>
              <a:rPr lang="en-US" altLang="zh-CN" b="1" dirty="0" err="1"/>
              <a:t>accountId</a:t>
            </a:r>
            <a:r>
              <a:rPr lang="en-US" altLang="zh-CN" b="1" dirty="0"/>
              <a:t>;</a:t>
            </a:r>
            <a:r>
              <a:rPr lang="en-US" altLang="zh-CN" dirty="0"/>
              <a:t>}</a:t>
            </a:r>
          </a:p>
          <a:p>
            <a:r>
              <a:rPr lang="en-US" altLang="zh-CN" b="1" dirty="0"/>
              <a:t>public void </a:t>
            </a:r>
            <a:r>
              <a:rPr lang="en-US" altLang="zh-CN" b="1" dirty="0" err="1"/>
              <a:t>setAccountId</a:t>
            </a:r>
            <a:r>
              <a:rPr lang="en-US" altLang="zh-CN" b="1" dirty="0"/>
              <a:t>(String </a:t>
            </a:r>
            <a:r>
              <a:rPr lang="en-US" altLang="zh-CN" b="1" dirty="0" err="1"/>
              <a:t>accountId</a:t>
            </a:r>
            <a:r>
              <a:rPr lang="en-US" altLang="zh-CN" b="1" dirty="0"/>
              <a:t>) {</a:t>
            </a:r>
          </a:p>
          <a:p>
            <a:r>
              <a:rPr lang="en-US" altLang="zh-CN" b="1" dirty="0" err="1"/>
              <a:t>this.accountId</a:t>
            </a:r>
            <a:r>
              <a:rPr lang="en-US" altLang="zh-CN" b="1" dirty="0"/>
              <a:t> = </a:t>
            </a:r>
            <a:r>
              <a:rPr lang="en-US" altLang="zh-CN" b="1" dirty="0" err="1"/>
              <a:t>accountId</a:t>
            </a:r>
            <a:r>
              <a:rPr lang="en-US" altLang="zh-CN" b="1" dirty="0"/>
              <a:t>;</a:t>
            </a:r>
            <a:r>
              <a:rPr lang="en-US" altLang="zh-CN" dirty="0"/>
              <a:t>}</a:t>
            </a:r>
          </a:p>
          <a:p>
            <a:r>
              <a:rPr lang="en-US" altLang="zh-CN" b="1" dirty="0"/>
              <a:t>public double </a:t>
            </a:r>
            <a:r>
              <a:rPr lang="en-US" altLang="zh-CN" b="1" dirty="0" err="1"/>
              <a:t>getBalance</a:t>
            </a:r>
            <a:r>
              <a:rPr lang="en-US" altLang="zh-CN" b="1" dirty="0"/>
              <a:t>() {</a:t>
            </a:r>
          </a:p>
          <a:p>
            <a:r>
              <a:rPr lang="en-US" altLang="zh-CN" b="1" dirty="0"/>
              <a:t>return balance;</a:t>
            </a:r>
            <a:r>
              <a:rPr lang="en-US" altLang="zh-CN" dirty="0"/>
              <a:t>}</a:t>
            </a:r>
          </a:p>
          <a:p>
            <a:r>
              <a:rPr lang="en-US" altLang="zh-CN" b="1" dirty="0"/>
              <a:t>public void </a:t>
            </a:r>
            <a:r>
              <a:rPr lang="en-US" altLang="zh-CN" b="1" dirty="0" err="1"/>
              <a:t>setBalance</a:t>
            </a:r>
            <a:r>
              <a:rPr lang="en-US" altLang="zh-CN" b="1" dirty="0"/>
              <a:t>(double balance) {</a:t>
            </a:r>
          </a:p>
          <a:p>
            <a:r>
              <a:rPr lang="en-US" altLang="zh-CN" b="1" dirty="0" err="1"/>
              <a:t>this.balance</a:t>
            </a:r>
            <a:r>
              <a:rPr lang="en-US" altLang="zh-CN" b="1" dirty="0"/>
              <a:t> = balance;</a:t>
            </a:r>
            <a:r>
              <a:rPr lang="en-US" altLang="zh-CN" dirty="0"/>
              <a:t>}</a:t>
            </a:r>
          </a:p>
          <a:p>
            <a:r>
              <a:rPr lang="en-US" altLang="zh-CN" b="1" dirty="0"/>
              <a:t>public String </a:t>
            </a:r>
            <a:r>
              <a:rPr lang="en-US" altLang="zh-CN" b="1" dirty="0" err="1"/>
              <a:t>toString</a:t>
            </a:r>
            <a:r>
              <a:rPr lang="en-US" altLang="zh-CN" b="1" dirty="0"/>
              <a:t>() {</a:t>
            </a:r>
          </a:p>
          <a:p>
            <a:r>
              <a:rPr lang="en-US" altLang="zh-CN" b="1" dirty="0"/>
              <a:t>return "Account [</a:t>
            </a:r>
            <a:r>
              <a:rPr lang="en-US" altLang="zh-CN" b="1" dirty="0" err="1"/>
              <a:t>accountId</a:t>
            </a:r>
            <a:r>
              <a:rPr lang="en-US" altLang="zh-CN" b="1" dirty="0"/>
              <a:t>=" + </a:t>
            </a:r>
            <a:r>
              <a:rPr lang="en-US" altLang="zh-CN" b="1" dirty="0" err="1"/>
              <a:t>accountId</a:t>
            </a:r>
            <a:r>
              <a:rPr lang="en-US" altLang="zh-CN" b="1" dirty="0"/>
              <a:t> + ", balance=" + balance + "]";</a:t>
            </a:r>
          </a:p>
          <a:p>
            <a:r>
              <a:rPr lang="en-US" altLang="zh-CN" dirty="0"/>
              <a:t>}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211960" y="38563"/>
            <a:ext cx="4907342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public </a:t>
            </a:r>
            <a:r>
              <a:rPr lang="en-US" altLang="zh-CN" b="1" dirty="0" err="1"/>
              <a:t>int</a:t>
            </a:r>
            <a:r>
              <a:rPr lang="en-US" altLang="zh-CN" b="1" dirty="0"/>
              <a:t> </a:t>
            </a:r>
            <a:r>
              <a:rPr lang="en-US" altLang="zh-CN" b="1" dirty="0" err="1"/>
              <a:t>hashCode</a:t>
            </a:r>
            <a:r>
              <a:rPr lang="en-US" altLang="zh-CN" b="1" dirty="0"/>
              <a:t>() {</a:t>
            </a:r>
          </a:p>
          <a:p>
            <a:r>
              <a:rPr lang="en-US" altLang="zh-CN" b="1" dirty="0"/>
              <a:t>final </a:t>
            </a:r>
            <a:r>
              <a:rPr lang="en-US" altLang="zh-CN" b="1" dirty="0" err="1"/>
              <a:t>int</a:t>
            </a:r>
            <a:r>
              <a:rPr lang="en-US" altLang="zh-CN" b="1" dirty="0"/>
              <a:t> prime = 31;</a:t>
            </a:r>
          </a:p>
          <a:p>
            <a:r>
              <a:rPr lang="en-US" altLang="zh-CN" b="1" dirty="0" err="1"/>
              <a:t>int</a:t>
            </a:r>
            <a:r>
              <a:rPr lang="en-US" altLang="zh-CN" b="1" dirty="0"/>
              <a:t> result = 1;</a:t>
            </a:r>
          </a:p>
          <a:p>
            <a:r>
              <a:rPr lang="en-US" altLang="zh-CN" dirty="0"/>
              <a:t>result = prime * result</a:t>
            </a:r>
          </a:p>
          <a:p>
            <a:r>
              <a:rPr lang="en-US" altLang="zh-CN" dirty="0"/>
              <a:t>+ ((</a:t>
            </a:r>
            <a:r>
              <a:rPr lang="en-US" altLang="zh-CN" dirty="0" err="1"/>
              <a:t>accountId</a:t>
            </a:r>
            <a:r>
              <a:rPr lang="en-US" altLang="zh-CN" dirty="0"/>
              <a:t> == </a:t>
            </a:r>
            <a:r>
              <a:rPr lang="en-US" altLang="zh-CN" b="1" dirty="0"/>
              <a:t>null) ? 0 : </a:t>
            </a:r>
            <a:r>
              <a:rPr lang="en-US" altLang="zh-CN" b="1" dirty="0" err="1"/>
              <a:t>accountId.hashCode</a:t>
            </a:r>
            <a:r>
              <a:rPr lang="en-US" altLang="zh-CN" b="1" dirty="0"/>
              <a:t>());</a:t>
            </a:r>
          </a:p>
          <a:p>
            <a:r>
              <a:rPr lang="en-US" altLang="zh-CN" b="1" dirty="0"/>
              <a:t>long temp;</a:t>
            </a:r>
          </a:p>
          <a:p>
            <a:r>
              <a:rPr lang="en-US" altLang="zh-CN" dirty="0"/>
              <a:t>temp = </a:t>
            </a:r>
            <a:r>
              <a:rPr lang="en-US" altLang="zh-CN" dirty="0" err="1"/>
              <a:t>Double.</a:t>
            </a:r>
            <a:r>
              <a:rPr lang="en-US" altLang="zh-CN" i="1" dirty="0" err="1"/>
              <a:t>doubleToLongBits</a:t>
            </a:r>
            <a:r>
              <a:rPr lang="en-US" altLang="zh-CN" i="1" dirty="0"/>
              <a:t>(balance);</a:t>
            </a:r>
          </a:p>
          <a:p>
            <a:r>
              <a:rPr lang="en-US" altLang="zh-CN" dirty="0"/>
              <a:t>result = prime * result + (</a:t>
            </a:r>
            <a:r>
              <a:rPr lang="en-US" altLang="zh-CN" b="1" dirty="0" err="1"/>
              <a:t>int</a:t>
            </a:r>
            <a:r>
              <a:rPr lang="en-US" altLang="zh-CN" b="1" dirty="0"/>
              <a:t>) (temp ^ (temp &gt;&gt;&gt; 32)); return result;</a:t>
            </a:r>
            <a:r>
              <a:rPr lang="en-US" altLang="zh-CN" dirty="0"/>
              <a:t>}</a:t>
            </a:r>
          </a:p>
          <a:p>
            <a:r>
              <a:rPr lang="en-US" altLang="zh-CN" b="1" dirty="0"/>
              <a:t>public </a:t>
            </a:r>
            <a:r>
              <a:rPr lang="en-US" altLang="zh-CN" b="1" dirty="0" err="1"/>
              <a:t>boolean</a:t>
            </a:r>
            <a:r>
              <a:rPr lang="en-US" altLang="zh-CN" b="1" dirty="0"/>
              <a:t> equals(Object </a:t>
            </a:r>
            <a:r>
              <a:rPr lang="en-US" altLang="zh-CN" b="1" dirty="0" err="1"/>
              <a:t>obj</a:t>
            </a:r>
            <a:r>
              <a:rPr lang="en-US" altLang="zh-CN" b="1" dirty="0"/>
              <a:t>) {</a:t>
            </a:r>
          </a:p>
          <a:p>
            <a:r>
              <a:rPr lang="en-US" altLang="zh-CN" b="1" dirty="0"/>
              <a:t>if (this == </a:t>
            </a:r>
            <a:r>
              <a:rPr lang="en-US" altLang="zh-CN" b="1" dirty="0" err="1"/>
              <a:t>obj</a:t>
            </a:r>
            <a:r>
              <a:rPr lang="en-US" altLang="zh-CN" b="1" dirty="0"/>
              <a:t>) return true;</a:t>
            </a:r>
          </a:p>
          <a:p>
            <a:r>
              <a:rPr lang="en-US" altLang="zh-CN" b="1" dirty="0"/>
              <a:t>if (</a:t>
            </a:r>
            <a:r>
              <a:rPr lang="en-US" altLang="zh-CN" b="1" dirty="0" err="1"/>
              <a:t>obj</a:t>
            </a:r>
            <a:r>
              <a:rPr lang="en-US" altLang="zh-CN" b="1" dirty="0"/>
              <a:t> == null)</a:t>
            </a:r>
          </a:p>
          <a:p>
            <a:r>
              <a:rPr lang="en-US" altLang="zh-CN" b="1" dirty="0"/>
              <a:t>return false;</a:t>
            </a:r>
          </a:p>
          <a:p>
            <a:r>
              <a:rPr lang="en-US" altLang="zh-CN" b="1" dirty="0"/>
              <a:t>if (</a:t>
            </a:r>
            <a:r>
              <a:rPr lang="en-US" altLang="zh-CN" b="1" dirty="0" err="1"/>
              <a:t>getClass</a:t>
            </a:r>
            <a:r>
              <a:rPr lang="en-US" altLang="zh-CN" b="1" dirty="0"/>
              <a:t>() != </a:t>
            </a:r>
            <a:r>
              <a:rPr lang="en-US" altLang="zh-CN" b="1" dirty="0" err="1"/>
              <a:t>obj.getClass</a:t>
            </a:r>
            <a:r>
              <a:rPr lang="en-US" altLang="zh-CN" b="1" dirty="0"/>
              <a:t>())</a:t>
            </a:r>
          </a:p>
          <a:p>
            <a:r>
              <a:rPr lang="en-US" altLang="zh-CN" b="1" dirty="0"/>
              <a:t>return false;</a:t>
            </a:r>
          </a:p>
          <a:p>
            <a:r>
              <a:rPr lang="en-US" altLang="zh-CN" dirty="0"/>
              <a:t>Account other = (Account) </a:t>
            </a:r>
            <a:r>
              <a:rPr lang="en-US" altLang="zh-CN" dirty="0" err="1"/>
              <a:t>obj</a:t>
            </a:r>
            <a:r>
              <a:rPr lang="en-US" altLang="zh-CN" dirty="0"/>
              <a:t>;</a:t>
            </a:r>
          </a:p>
          <a:p>
            <a:r>
              <a:rPr lang="en-US" altLang="zh-CN" b="1" dirty="0"/>
              <a:t>if (</a:t>
            </a:r>
            <a:r>
              <a:rPr lang="en-US" altLang="zh-CN" b="1" dirty="0" err="1"/>
              <a:t>accountId</a:t>
            </a:r>
            <a:r>
              <a:rPr lang="en-US" altLang="zh-CN" b="1" dirty="0"/>
              <a:t> == null) {</a:t>
            </a:r>
          </a:p>
          <a:p>
            <a:r>
              <a:rPr lang="en-US" altLang="zh-CN" b="1" dirty="0"/>
              <a:t>if (</a:t>
            </a:r>
            <a:r>
              <a:rPr lang="en-US" altLang="zh-CN" b="1" dirty="0" err="1"/>
              <a:t>other.accountId</a:t>
            </a:r>
            <a:r>
              <a:rPr lang="en-US" altLang="zh-CN" b="1" dirty="0"/>
              <a:t> != null) return false;</a:t>
            </a:r>
          </a:p>
          <a:p>
            <a:r>
              <a:rPr lang="en-US" altLang="zh-CN" dirty="0"/>
              <a:t>} </a:t>
            </a:r>
            <a:r>
              <a:rPr lang="en-US" altLang="zh-CN" b="1" dirty="0"/>
              <a:t>else if (!</a:t>
            </a:r>
            <a:r>
              <a:rPr lang="en-US" altLang="zh-CN" b="1" dirty="0" err="1"/>
              <a:t>accountId.equals</a:t>
            </a:r>
            <a:r>
              <a:rPr lang="en-US" altLang="zh-CN" b="1" dirty="0"/>
              <a:t>(</a:t>
            </a:r>
            <a:r>
              <a:rPr lang="en-US" altLang="zh-CN" b="1" dirty="0" err="1"/>
              <a:t>other.accountId</a:t>
            </a:r>
            <a:r>
              <a:rPr lang="en-US" altLang="zh-CN" b="1" dirty="0"/>
              <a:t>))</a:t>
            </a:r>
          </a:p>
          <a:p>
            <a:r>
              <a:rPr lang="en-US" altLang="zh-CN" b="1" dirty="0"/>
              <a:t>return false;</a:t>
            </a:r>
          </a:p>
          <a:p>
            <a:r>
              <a:rPr lang="en-US" altLang="zh-CN" b="1" dirty="0"/>
              <a:t>if (</a:t>
            </a:r>
            <a:r>
              <a:rPr lang="en-US" altLang="zh-CN" b="1" dirty="0" err="1"/>
              <a:t>Double.</a:t>
            </a:r>
            <a:r>
              <a:rPr lang="en-US" altLang="zh-CN" b="1" i="1" dirty="0" err="1"/>
              <a:t>doubleToLongBits</a:t>
            </a:r>
            <a:r>
              <a:rPr lang="en-US" altLang="zh-CN" b="1" i="1" dirty="0"/>
              <a:t>(balance) != Double</a:t>
            </a:r>
          </a:p>
          <a:p>
            <a:r>
              <a:rPr lang="en-US" altLang="zh-CN" dirty="0"/>
              <a:t>.</a:t>
            </a:r>
            <a:r>
              <a:rPr lang="en-US" altLang="zh-CN" i="1" dirty="0" err="1"/>
              <a:t>doubleToLongBits</a:t>
            </a:r>
            <a:r>
              <a:rPr lang="en-US" altLang="zh-CN" i="1" dirty="0"/>
              <a:t>(</a:t>
            </a:r>
            <a:r>
              <a:rPr lang="en-US" altLang="zh-CN" i="1" dirty="0" err="1"/>
              <a:t>other.balance</a:t>
            </a:r>
            <a:r>
              <a:rPr lang="en-US" altLang="zh-CN" i="1" dirty="0"/>
              <a:t>))</a:t>
            </a:r>
          </a:p>
          <a:p>
            <a:r>
              <a:rPr lang="en-US" altLang="zh-CN" b="1" dirty="0"/>
              <a:t>return false;</a:t>
            </a:r>
          </a:p>
          <a:p>
            <a:r>
              <a:rPr lang="en-US" altLang="zh-CN" b="1" dirty="0"/>
              <a:t>return true;</a:t>
            </a:r>
            <a:r>
              <a:rPr lang="en-US" altLang="zh-CN" dirty="0"/>
              <a:t>}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6630518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7504" y="760050"/>
            <a:ext cx="8856984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public class </a:t>
            </a:r>
            <a:r>
              <a:rPr lang="en-US" altLang="zh-CN" b="1" dirty="0" err="1"/>
              <a:t>WithDrawThread</a:t>
            </a:r>
            <a:r>
              <a:rPr lang="en-US" altLang="zh-CN" b="1" dirty="0"/>
              <a:t> extends Thread{</a:t>
            </a:r>
          </a:p>
          <a:p>
            <a:pPr lvl="1"/>
            <a:r>
              <a:rPr lang="en-US" altLang="zh-CN" dirty="0"/>
              <a:t>Account </a:t>
            </a:r>
            <a:r>
              <a:rPr lang="en-US" altLang="zh-CN" dirty="0" err="1"/>
              <a:t>account</a:t>
            </a:r>
            <a:r>
              <a:rPr lang="en-US" altLang="zh-CN" dirty="0"/>
              <a:t>;</a:t>
            </a:r>
          </a:p>
          <a:p>
            <a:pPr lvl="1"/>
            <a:r>
              <a:rPr lang="en-US" altLang="zh-CN" dirty="0"/>
              <a:t>//</a:t>
            </a:r>
            <a:r>
              <a:rPr lang="zh-CN" altLang="en-US" dirty="0"/>
              <a:t>要取款的额度</a:t>
            </a:r>
          </a:p>
          <a:p>
            <a:pPr lvl="1"/>
            <a:r>
              <a:rPr lang="en-US" altLang="zh-CN" b="1" dirty="0"/>
              <a:t>double </a:t>
            </a:r>
            <a:r>
              <a:rPr lang="en-US" altLang="zh-CN" b="1" dirty="0" err="1"/>
              <a:t>withDraw</a:t>
            </a:r>
            <a:r>
              <a:rPr lang="en-US" altLang="zh-CN" b="1" dirty="0"/>
              <a:t>;</a:t>
            </a:r>
            <a:endParaRPr lang="zh-CN" altLang="en-US" dirty="0"/>
          </a:p>
          <a:p>
            <a:pPr lvl="1"/>
            <a:r>
              <a:rPr lang="en-US" altLang="zh-CN" b="1" dirty="0"/>
              <a:t>public </a:t>
            </a:r>
            <a:r>
              <a:rPr lang="en-US" altLang="zh-CN" b="1" dirty="0" err="1"/>
              <a:t>WithDrawThread</a:t>
            </a:r>
            <a:r>
              <a:rPr lang="en-US" altLang="zh-CN" b="1" dirty="0"/>
              <a:t>(String </a:t>
            </a:r>
            <a:r>
              <a:rPr lang="en-US" altLang="zh-CN" b="1" dirty="0" err="1"/>
              <a:t>name,Account</a:t>
            </a:r>
            <a:r>
              <a:rPr lang="en-US" altLang="zh-CN" b="1" dirty="0"/>
              <a:t> </a:t>
            </a:r>
            <a:r>
              <a:rPr lang="en-US" altLang="zh-CN" b="1" dirty="0" err="1"/>
              <a:t>account,double</a:t>
            </a:r>
            <a:r>
              <a:rPr lang="en-US" altLang="zh-CN" b="1" dirty="0"/>
              <a:t> </a:t>
            </a:r>
            <a:r>
              <a:rPr lang="en-US" altLang="zh-CN" b="1" dirty="0" err="1"/>
              <a:t>amt</a:t>
            </a:r>
            <a:r>
              <a:rPr lang="en-US" altLang="zh-CN" b="1" dirty="0"/>
              <a:t>){</a:t>
            </a:r>
          </a:p>
          <a:p>
            <a:pPr lvl="2"/>
            <a:r>
              <a:rPr lang="en-US" altLang="zh-CN" b="1" dirty="0"/>
              <a:t>super(name);</a:t>
            </a:r>
          </a:p>
          <a:p>
            <a:pPr lvl="2"/>
            <a:r>
              <a:rPr lang="en-US" altLang="zh-CN" b="1" dirty="0" err="1"/>
              <a:t>this.account</a:t>
            </a:r>
            <a:r>
              <a:rPr lang="en-US" altLang="zh-CN" b="1" dirty="0"/>
              <a:t> = account;</a:t>
            </a:r>
          </a:p>
          <a:p>
            <a:pPr lvl="2"/>
            <a:r>
              <a:rPr lang="en-US" altLang="zh-CN" b="1" dirty="0" err="1"/>
              <a:t>this.withDraw</a:t>
            </a:r>
            <a:r>
              <a:rPr lang="en-US" altLang="zh-CN" b="1" dirty="0"/>
              <a:t> = </a:t>
            </a:r>
            <a:r>
              <a:rPr lang="en-US" altLang="zh-CN" b="1" dirty="0" err="1"/>
              <a:t>amt</a:t>
            </a:r>
            <a:r>
              <a:rPr lang="en-US" altLang="zh-CN" b="1" dirty="0"/>
              <a:t>;</a:t>
            </a:r>
            <a:r>
              <a:rPr lang="en-US" altLang="zh-CN" dirty="0"/>
              <a:t>}</a:t>
            </a:r>
            <a:endParaRPr lang="zh-CN" altLang="en-US" dirty="0"/>
          </a:p>
          <a:p>
            <a:pPr lvl="1"/>
            <a:r>
              <a:rPr lang="en-US" altLang="zh-CN" b="1" dirty="0"/>
              <a:t>public void run(){</a:t>
            </a:r>
          </a:p>
          <a:p>
            <a:pPr lvl="2"/>
            <a:r>
              <a:rPr lang="en-US" altLang="zh-CN" b="1" dirty="0"/>
              <a:t>synchronized (account) {</a:t>
            </a:r>
          </a:p>
          <a:p>
            <a:pPr lvl="2"/>
            <a:r>
              <a:rPr lang="en-US" altLang="zh-CN" b="1" dirty="0"/>
              <a:t>if (</a:t>
            </a:r>
            <a:r>
              <a:rPr lang="en-US" altLang="zh-CN" b="1" dirty="0" err="1"/>
              <a:t>account.getBalance</a:t>
            </a:r>
            <a:r>
              <a:rPr lang="en-US" altLang="zh-CN" b="1" dirty="0"/>
              <a:t>() &gt; </a:t>
            </a:r>
            <a:r>
              <a:rPr lang="en-US" altLang="zh-CN" b="1" dirty="0" err="1"/>
              <a:t>withDraw</a:t>
            </a:r>
            <a:r>
              <a:rPr lang="en-US" altLang="zh-CN" b="1" dirty="0"/>
              <a:t>) {</a:t>
            </a:r>
          </a:p>
          <a:p>
            <a:pPr lvl="3"/>
            <a:r>
              <a:rPr lang="en-US" altLang="zh-CN" dirty="0" err="1"/>
              <a:t>System.</a:t>
            </a:r>
            <a:r>
              <a:rPr lang="en-US" altLang="zh-CN" i="1" dirty="0" err="1"/>
              <a:t>out.println</a:t>
            </a:r>
            <a:r>
              <a:rPr lang="en-US" altLang="zh-CN" i="1" dirty="0"/>
              <a:t>(</a:t>
            </a:r>
            <a:r>
              <a:rPr lang="en-US" altLang="zh-CN" i="1" dirty="0" err="1"/>
              <a:t>Thread.currentThread</a:t>
            </a:r>
            <a:r>
              <a:rPr lang="en-US" altLang="zh-CN" i="1" dirty="0"/>
              <a:t>().</a:t>
            </a:r>
            <a:r>
              <a:rPr lang="en-US" altLang="zh-CN" i="1" dirty="0" err="1"/>
              <a:t>getName</a:t>
            </a:r>
            <a:r>
              <a:rPr lang="en-US" altLang="zh-CN" i="1" dirty="0"/>
              <a:t>()</a:t>
            </a:r>
          </a:p>
          <a:p>
            <a:pPr lvl="3"/>
            <a:r>
              <a:rPr lang="en-US" altLang="zh-CN" dirty="0"/>
              <a:t>+ ":</a:t>
            </a:r>
            <a:r>
              <a:rPr lang="zh-CN" altLang="en-US" dirty="0"/>
              <a:t>取款成功，取现的金额为：</a:t>
            </a:r>
            <a:r>
              <a:rPr lang="en-US" altLang="zh-CN" dirty="0"/>
              <a:t>"</a:t>
            </a:r>
            <a:r>
              <a:rPr lang="zh-CN" altLang="en-US" dirty="0"/>
              <a:t> </a:t>
            </a:r>
            <a:r>
              <a:rPr lang="en-US" altLang="zh-CN" dirty="0"/>
              <a:t>+ </a:t>
            </a:r>
            <a:r>
              <a:rPr lang="en-US" altLang="zh-CN" dirty="0" err="1"/>
              <a:t>withDraw</a:t>
            </a:r>
            <a:r>
              <a:rPr lang="en-US" altLang="zh-CN" dirty="0"/>
              <a:t>);</a:t>
            </a:r>
          </a:p>
          <a:p>
            <a:pPr lvl="2"/>
            <a:r>
              <a:rPr lang="en-US" altLang="zh-CN" b="1" dirty="0"/>
              <a:t>try {</a:t>
            </a:r>
            <a:r>
              <a:rPr lang="en-US" altLang="zh-CN" dirty="0" err="1"/>
              <a:t>Thread.</a:t>
            </a:r>
            <a:r>
              <a:rPr lang="en-US" altLang="zh-CN" i="1" dirty="0" err="1"/>
              <a:t>sleep</a:t>
            </a:r>
            <a:r>
              <a:rPr lang="en-US" altLang="zh-CN" i="1" dirty="0"/>
              <a:t>(50);</a:t>
            </a:r>
          </a:p>
          <a:p>
            <a:pPr lvl="2"/>
            <a:r>
              <a:rPr lang="en-US" altLang="zh-CN" dirty="0"/>
              <a:t>} </a:t>
            </a:r>
            <a:r>
              <a:rPr lang="en-US" altLang="zh-CN" b="1" dirty="0"/>
              <a:t>catch (</a:t>
            </a:r>
            <a:r>
              <a:rPr lang="en-US" altLang="zh-CN" b="1" dirty="0" err="1"/>
              <a:t>InterruptedException</a:t>
            </a:r>
            <a:r>
              <a:rPr lang="en-US" altLang="zh-CN" b="1" dirty="0"/>
              <a:t> e) {</a:t>
            </a:r>
          </a:p>
          <a:p>
            <a:pPr lvl="3"/>
            <a:r>
              <a:rPr lang="en-US" altLang="zh-CN" dirty="0" err="1"/>
              <a:t>e.printStackTrace</a:t>
            </a:r>
            <a:r>
              <a:rPr lang="en-US" altLang="zh-CN" dirty="0"/>
              <a:t>();}</a:t>
            </a:r>
          </a:p>
          <a:p>
            <a:pPr lvl="3"/>
            <a:r>
              <a:rPr lang="en-US" altLang="zh-CN" dirty="0" err="1"/>
              <a:t>account.setBalance</a:t>
            </a:r>
            <a:r>
              <a:rPr lang="en-US" altLang="zh-CN" dirty="0"/>
              <a:t>(</a:t>
            </a:r>
            <a:r>
              <a:rPr lang="en-US" altLang="zh-CN" dirty="0" err="1"/>
              <a:t>account.getBalance</a:t>
            </a:r>
            <a:r>
              <a:rPr lang="en-US" altLang="zh-CN" dirty="0"/>
              <a:t>() - </a:t>
            </a:r>
            <a:r>
              <a:rPr lang="en-US" altLang="zh-CN" dirty="0" err="1"/>
              <a:t>withDraw</a:t>
            </a:r>
            <a:r>
              <a:rPr lang="en-US" altLang="zh-CN" dirty="0"/>
              <a:t>);</a:t>
            </a:r>
          </a:p>
          <a:p>
            <a:pPr lvl="2"/>
            <a:r>
              <a:rPr lang="en-US" altLang="zh-CN" dirty="0"/>
              <a:t>} </a:t>
            </a:r>
            <a:r>
              <a:rPr lang="en-US" altLang="zh-CN" b="1" dirty="0"/>
              <a:t>else {</a:t>
            </a:r>
          </a:p>
          <a:p>
            <a:pPr lvl="3"/>
            <a:r>
              <a:rPr lang="en-US" altLang="zh-CN" dirty="0" err="1"/>
              <a:t>System.</a:t>
            </a:r>
            <a:r>
              <a:rPr lang="en-US" altLang="zh-CN" i="1" dirty="0" err="1"/>
              <a:t>out.println</a:t>
            </a:r>
            <a:r>
              <a:rPr lang="en-US" altLang="zh-CN" i="1" dirty="0"/>
              <a:t>("</a:t>
            </a:r>
            <a:r>
              <a:rPr lang="zh-CN" altLang="en-US" i="1" dirty="0"/>
              <a:t>取现额度超过账户余额，取款失败</a:t>
            </a:r>
            <a:r>
              <a:rPr lang="en-US" altLang="zh-CN" i="1" dirty="0"/>
              <a:t>");</a:t>
            </a:r>
            <a:r>
              <a:rPr lang="en-US" altLang="zh-CN" dirty="0"/>
              <a:t>}</a:t>
            </a:r>
          </a:p>
          <a:p>
            <a:pPr lvl="3"/>
            <a:r>
              <a:rPr lang="en-US" altLang="zh-CN" dirty="0" err="1"/>
              <a:t>System.</a:t>
            </a:r>
            <a:r>
              <a:rPr lang="en-US" altLang="zh-CN" i="1" dirty="0" err="1"/>
              <a:t>out.println</a:t>
            </a:r>
            <a:r>
              <a:rPr lang="en-US" altLang="zh-CN" i="1" dirty="0"/>
              <a:t>("</a:t>
            </a:r>
            <a:r>
              <a:rPr lang="zh-CN" altLang="en-US" i="1" dirty="0"/>
              <a:t>现在账户的余额为：</a:t>
            </a:r>
            <a:r>
              <a:rPr lang="en-US" altLang="zh-CN" i="1" dirty="0"/>
              <a:t>"</a:t>
            </a:r>
            <a:r>
              <a:rPr lang="zh-CN" altLang="en-US" i="1" dirty="0"/>
              <a:t> </a:t>
            </a:r>
            <a:r>
              <a:rPr lang="en-US" altLang="zh-CN" i="1" dirty="0"/>
              <a:t>+ </a:t>
            </a:r>
            <a:r>
              <a:rPr lang="en-US" altLang="zh-CN" i="1" dirty="0" err="1"/>
              <a:t>account.getBalance</a:t>
            </a:r>
            <a:r>
              <a:rPr lang="en-US" altLang="zh-CN" i="1" dirty="0"/>
              <a:t>());</a:t>
            </a:r>
          </a:p>
          <a:p>
            <a:pPr lvl="1"/>
            <a:r>
              <a:rPr lang="en-US" altLang="zh-CN" dirty="0"/>
              <a:t>}}}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7625357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5536" y="1196752"/>
            <a:ext cx="835292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public class </a:t>
            </a:r>
            <a:r>
              <a:rPr lang="en-US" altLang="zh-CN" sz="2400" b="1" dirty="0" err="1"/>
              <a:t>TestWithDrawThread</a:t>
            </a:r>
            <a:r>
              <a:rPr lang="en-US" altLang="zh-CN" sz="2400" b="1" dirty="0"/>
              <a:t> {</a:t>
            </a:r>
          </a:p>
          <a:p>
            <a:pPr lvl="1"/>
            <a:r>
              <a:rPr lang="en-US" altLang="zh-CN" sz="2400" b="1" dirty="0"/>
              <a:t>public static void main(String[] </a:t>
            </a:r>
            <a:r>
              <a:rPr lang="en-US" altLang="zh-CN" sz="2400" b="1" dirty="0" err="1"/>
              <a:t>args</a:t>
            </a:r>
            <a:r>
              <a:rPr lang="en-US" altLang="zh-CN" sz="2400" b="1" dirty="0"/>
              <a:t>) {</a:t>
            </a:r>
          </a:p>
          <a:p>
            <a:pPr lvl="2"/>
            <a:r>
              <a:rPr lang="en-US" altLang="zh-CN" sz="2400" dirty="0"/>
              <a:t>Account </a:t>
            </a:r>
            <a:r>
              <a:rPr lang="en-US" altLang="zh-CN" sz="2400" dirty="0" err="1"/>
              <a:t>account</a:t>
            </a:r>
            <a:r>
              <a:rPr lang="en-US" altLang="zh-CN" sz="2400" dirty="0"/>
              <a:t> = </a:t>
            </a:r>
            <a:r>
              <a:rPr lang="en-US" altLang="zh-CN" sz="2400" b="1" dirty="0"/>
              <a:t>new Account("1234567",10000);</a:t>
            </a:r>
          </a:p>
          <a:p>
            <a:pPr lvl="2"/>
            <a:r>
              <a:rPr lang="en-US" altLang="zh-CN" sz="2400" dirty="0"/>
              <a:t>Thread t1 = </a:t>
            </a:r>
            <a:r>
              <a:rPr lang="en-US" altLang="zh-CN" sz="2400" b="1" dirty="0"/>
              <a:t>new </a:t>
            </a:r>
            <a:r>
              <a:rPr lang="en-US" altLang="zh-CN" sz="2400" b="1" dirty="0" err="1"/>
              <a:t>WithDrawThread</a:t>
            </a:r>
            <a:r>
              <a:rPr lang="en-US" altLang="zh-CN" sz="2400" b="1" dirty="0"/>
              <a:t>("</a:t>
            </a:r>
            <a:r>
              <a:rPr lang="zh-CN" altLang="en-US" sz="2400" b="1" dirty="0"/>
              <a:t>小明</a:t>
            </a:r>
            <a:r>
              <a:rPr lang="en-US" altLang="zh-CN" sz="2400" b="1" dirty="0"/>
              <a:t>",account,8000);</a:t>
            </a:r>
          </a:p>
          <a:p>
            <a:pPr lvl="2"/>
            <a:r>
              <a:rPr lang="en-US" altLang="zh-CN" sz="2400" dirty="0"/>
              <a:t>Thread t2 = </a:t>
            </a:r>
            <a:r>
              <a:rPr lang="en-US" altLang="zh-CN" sz="2400" b="1" dirty="0"/>
              <a:t>new </a:t>
            </a:r>
            <a:r>
              <a:rPr lang="en-US" altLang="zh-CN" sz="2400" b="1" dirty="0" err="1"/>
              <a:t>WithDrawThread</a:t>
            </a:r>
            <a:r>
              <a:rPr lang="en-US" altLang="zh-CN" sz="2400" b="1" dirty="0"/>
              <a:t>("</a:t>
            </a:r>
            <a:r>
              <a:rPr lang="zh-CN" altLang="en-US" sz="2400" b="1" dirty="0"/>
              <a:t>小明</a:t>
            </a:r>
            <a:r>
              <a:rPr lang="en-US" altLang="zh-CN" sz="2400" b="1" dirty="0"/>
              <a:t>'s wife",account,2800);</a:t>
            </a:r>
          </a:p>
          <a:p>
            <a:pPr lvl="2"/>
            <a:r>
              <a:rPr lang="en-US" altLang="zh-CN" sz="2400" dirty="0"/>
              <a:t>t1.start();</a:t>
            </a:r>
          </a:p>
          <a:p>
            <a:pPr lvl="2"/>
            <a:r>
              <a:rPr lang="en-US" altLang="zh-CN" sz="2400" dirty="0"/>
              <a:t>t2.start();</a:t>
            </a:r>
            <a:endParaRPr lang="zh-CN" altLang="en-US" sz="2400" dirty="0"/>
          </a:p>
          <a:p>
            <a:pPr lvl="1"/>
            <a:r>
              <a:rPr lang="en-US" altLang="zh-CN" sz="2400" dirty="0"/>
              <a:t>}</a:t>
            </a:r>
          </a:p>
          <a:p>
            <a:r>
              <a:rPr lang="en-US" altLang="zh-CN" sz="2400" dirty="0"/>
              <a:t>}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04636316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61402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5E4E0BB-D123-43AE-B191-E21A4F519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2120" y="23660"/>
            <a:ext cx="3236166" cy="954107"/>
          </a:xfrm>
        </p:spPr>
        <p:txBody>
          <a:bodyPr/>
          <a:lstStyle/>
          <a:p>
            <a:r>
              <a:rPr lang="zh-CN" altLang="en-US" dirty="0"/>
              <a:t>程序、进程、线程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04AFDDD9-3AB1-487C-A066-E8ABC85D4593}"/>
              </a:ext>
            </a:extLst>
          </p:cNvPr>
          <p:cNvSpPr/>
          <p:nvPr/>
        </p:nvSpPr>
        <p:spPr>
          <a:xfrm>
            <a:off x="251520" y="908720"/>
            <a:ext cx="8568952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2000" dirty="0"/>
              <a:t>在早期的分时共享系统中，每一个进程都是一个虚拟的冯诺依曼机：</a:t>
            </a:r>
            <a:endParaRPr lang="en-US" altLang="zh-CN" sz="2000" dirty="0"/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/>
              <a:t>它拥有一个内存空间，储存着指令和数据，根据机器语言的语义来顺序地执行指令，并且通过操作系统的</a:t>
            </a:r>
            <a:r>
              <a:rPr lang="en-US" altLang="zh-CN" sz="2000" dirty="0"/>
              <a:t>I/O</a:t>
            </a:r>
            <a:r>
              <a:rPr lang="zh-CN" altLang="en-US" sz="2000" dirty="0"/>
              <a:t>原语集来实现与外部世界的交互</a:t>
            </a:r>
            <a:endParaRPr lang="en-US" altLang="zh-CN" sz="2000" dirty="0"/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/>
              <a:t>对于每条指令的执行，都有一个对“下条指令”的明确定义，并根据程序中的指令集来进行流程的控制，现在几乎所有广泛使用的编程语言都遵循这个顺序的编程模型，其中语言规范明确定义了在一个给定动作完成后，下一个动作是什么</a:t>
            </a:r>
          </a:p>
        </p:txBody>
      </p:sp>
    </p:spTree>
    <p:extLst>
      <p:ext uri="{BB962C8B-B14F-4D97-AF65-F5344CB8AC3E}">
        <p14:creationId xmlns:p14="http://schemas.microsoft.com/office/powerpoint/2010/main" val="11836539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2BD4E1F-7200-4061-AB49-D4A0B7CFFB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2120" y="23660"/>
            <a:ext cx="3236166" cy="954107"/>
          </a:xfrm>
        </p:spPr>
        <p:txBody>
          <a:bodyPr/>
          <a:lstStyle/>
          <a:p>
            <a:r>
              <a:rPr lang="zh-CN" altLang="en-US" dirty="0"/>
              <a:t>程序、进程、线程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066ACFF-2081-4862-8B74-6689D64D5ABF}"/>
              </a:ext>
            </a:extLst>
          </p:cNvPr>
          <p:cNvSpPr txBox="1">
            <a:spLocks/>
          </p:cNvSpPr>
          <p:nvPr/>
        </p:nvSpPr>
        <p:spPr>
          <a:xfrm>
            <a:off x="186570" y="899047"/>
            <a:ext cx="8701716" cy="5266257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C00000"/>
              </a:buClr>
            </a:pPr>
            <a:r>
              <a:rPr lang="zh-CN" altLang="en-US" dirty="0"/>
              <a:t>顺序编程模型是自然的、常规的，就像是遵守着人类的工作方式：一次做一件事情，顺序进行。通常如此：</a:t>
            </a:r>
            <a:endParaRPr lang="en-US" altLang="zh-CN" dirty="0"/>
          </a:p>
          <a:p>
            <a:pPr>
              <a:buClr>
                <a:srgbClr val="C00000"/>
              </a:buClr>
            </a:pPr>
            <a:endParaRPr lang="en-US" altLang="zh-CN" dirty="0"/>
          </a:p>
          <a:p>
            <a:pPr>
              <a:buClr>
                <a:srgbClr val="C00000"/>
              </a:buClr>
            </a:pPr>
            <a:endParaRPr lang="en-US" altLang="zh-CN" dirty="0"/>
          </a:p>
          <a:p>
            <a:pPr>
              <a:buClr>
                <a:srgbClr val="C00000"/>
              </a:buClr>
            </a:pPr>
            <a:endParaRPr lang="en-US" altLang="zh-CN" dirty="0"/>
          </a:p>
          <a:p>
            <a:pPr>
              <a:buClr>
                <a:srgbClr val="C00000"/>
              </a:buClr>
            </a:pPr>
            <a:endParaRPr lang="en-US" altLang="zh-CN" dirty="0"/>
          </a:p>
          <a:p>
            <a:pPr>
              <a:buClr>
                <a:srgbClr val="C00000"/>
              </a:buClr>
            </a:pPr>
            <a:r>
              <a:rPr lang="zh-CN" altLang="en-US" dirty="0"/>
              <a:t>在编程语言中，真实世界中的每一个动作，都会抽象成一个规则的动作序列</a:t>
            </a:r>
          </a:p>
        </p:txBody>
      </p:sp>
      <p:sp>
        <p:nvSpPr>
          <p:cNvPr id="4" name="圆角矩形 3">
            <a:extLst>
              <a:ext uri="{FF2B5EF4-FFF2-40B4-BE49-F238E27FC236}">
                <a16:creationId xmlns:a16="http://schemas.microsoft.com/office/drawing/2014/main" id="{F320C4CE-81E2-4275-BE97-119DC4AFF445}"/>
              </a:ext>
            </a:extLst>
          </p:cNvPr>
          <p:cNvSpPr/>
          <p:nvPr/>
        </p:nvSpPr>
        <p:spPr>
          <a:xfrm>
            <a:off x="397270" y="2986151"/>
            <a:ext cx="1295277" cy="586865"/>
          </a:xfrm>
          <a:prstGeom prst="roundRect">
            <a:avLst/>
          </a:prstGeom>
          <a:solidFill>
            <a:srgbClr val="92D050"/>
          </a:solidFill>
          <a:ln w="101600">
            <a:solidFill>
              <a:srgbClr val="339933">
                <a:alpha val="96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起床</a:t>
            </a:r>
          </a:p>
        </p:txBody>
      </p:sp>
      <p:sp>
        <p:nvSpPr>
          <p:cNvPr id="5" name="Line 20">
            <a:extLst>
              <a:ext uri="{FF2B5EF4-FFF2-40B4-BE49-F238E27FC236}">
                <a16:creationId xmlns:a16="http://schemas.microsoft.com/office/drawing/2014/main" id="{BB85016C-D4B6-458D-B43F-BADCC7A7ADA5}"/>
              </a:ext>
            </a:extLst>
          </p:cNvPr>
          <p:cNvSpPr>
            <a:spLocks noChangeShapeType="1"/>
          </p:cNvSpPr>
          <p:nvPr/>
        </p:nvSpPr>
        <p:spPr bwMode="auto">
          <a:xfrm>
            <a:off x="1724701" y="3284984"/>
            <a:ext cx="831942" cy="0"/>
          </a:xfrm>
          <a:prstGeom prst="line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anchor="ctr"/>
          <a:lstStyle/>
          <a:p>
            <a:endParaRPr lang="zh-CN" altLang="en-US"/>
          </a:p>
        </p:txBody>
      </p:sp>
      <p:sp>
        <p:nvSpPr>
          <p:cNvPr id="6" name="圆角矩形 5">
            <a:extLst>
              <a:ext uri="{FF2B5EF4-FFF2-40B4-BE49-F238E27FC236}">
                <a16:creationId xmlns:a16="http://schemas.microsoft.com/office/drawing/2014/main" id="{E73B30A9-64EC-47BE-8613-7AE0B6810048}"/>
              </a:ext>
            </a:extLst>
          </p:cNvPr>
          <p:cNvSpPr/>
          <p:nvPr/>
        </p:nvSpPr>
        <p:spPr>
          <a:xfrm>
            <a:off x="2628651" y="2986151"/>
            <a:ext cx="1295277" cy="586865"/>
          </a:xfrm>
          <a:prstGeom prst="roundRect">
            <a:avLst/>
          </a:prstGeom>
          <a:solidFill>
            <a:srgbClr val="92D050"/>
          </a:solidFill>
          <a:ln w="101600">
            <a:solidFill>
              <a:srgbClr val="339933">
                <a:alpha val="96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穿衣</a:t>
            </a:r>
          </a:p>
        </p:txBody>
      </p:sp>
      <p:sp>
        <p:nvSpPr>
          <p:cNvPr id="7" name="圆角矩形 6">
            <a:extLst>
              <a:ext uri="{FF2B5EF4-FFF2-40B4-BE49-F238E27FC236}">
                <a16:creationId xmlns:a16="http://schemas.microsoft.com/office/drawing/2014/main" id="{D82EA8A5-367F-441B-B426-79DF2A34F96A}"/>
              </a:ext>
            </a:extLst>
          </p:cNvPr>
          <p:cNvSpPr/>
          <p:nvPr/>
        </p:nvSpPr>
        <p:spPr>
          <a:xfrm>
            <a:off x="5004915" y="2996952"/>
            <a:ext cx="1295277" cy="586865"/>
          </a:xfrm>
          <a:prstGeom prst="roundRect">
            <a:avLst/>
          </a:prstGeom>
          <a:solidFill>
            <a:srgbClr val="92D050"/>
          </a:solidFill>
          <a:ln w="101600">
            <a:solidFill>
              <a:srgbClr val="339933">
                <a:alpha val="96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下楼</a:t>
            </a:r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8DD2C2A1-3DC9-4F37-AB1D-27633A931190}"/>
              </a:ext>
            </a:extLst>
          </p:cNvPr>
          <p:cNvSpPr/>
          <p:nvPr/>
        </p:nvSpPr>
        <p:spPr>
          <a:xfrm>
            <a:off x="7402387" y="2975744"/>
            <a:ext cx="1295277" cy="586865"/>
          </a:xfrm>
          <a:prstGeom prst="roundRect">
            <a:avLst/>
          </a:prstGeom>
          <a:solidFill>
            <a:srgbClr val="92D050"/>
          </a:solidFill>
          <a:ln w="101600">
            <a:solidFill>
              <a:srgbClr val="339933">
                <a:alpha val="96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准备早餐</a:t>
            </a:r>
          </a:p>
        </p:txBody>
      </p:sp>
      <p:sp>
        <p:nvSpPr>
          <p:cNvPr id="9" name="Line 20">
            <a:extLst>
              <a:ext uri="{FF2B5EF4-FFF2-40B4-BE49-F238E27FC236}">
                <a16:creationId xmlns:a16="http://schemas.microsoft.com/office/drawing/2014/main" id="{6FEAA9BB-D45D-4E11-8515-4749D4219AC1}"/>
              </a:ext>
            </a:extLst>
          </p:cNvPr>
          <p:cNvSpPr>
            <a:spLocks noChangeShapeType="1"/>
          </p:cNvSpPr>
          <p:nvPr/>
        </p:nvSpPr>
        <p:spPr bwMode="auto">
          <a:xfrm>
            <a:off x="4068811" y="3284984"/>
            <a:ext cx="831942" cy="0"/>
          </a:xfrm>
          <a:prstGeom prst="line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anchor="ctr"/>
          <a:lstStyle/>
          <a:p>
            <a:endParaRPr lang="zh-CN" altLang="en-US"/>
          </a:p>
        </p:txBody>
      </p:sp>
      <p:sp>
        <p:nvSpPr>
          <p:cNvPr id="10" name="Line 20">
            <a:extLst>
              <a:ext uri="{FF2B5EF4-FFF2-40B4-BE49-F238E27FC236}">
                <a16:creationId xmlns:a16="http://schemas.microsoft.com/office/drawing/2014/main" id="{C45F41BB-F143-4D05-8BB3-72529FC430B3}"/>
              </a:ext>
            </a:extLst>
          </p:cNvPr>
          <p:cNvSpPr>
            <a:spLocks noChangeShapeType="1"/>
          </p:cNvSpPr>
          <p:nvPr/>
        </p:nvSpPr>
        <p:spPr bwMode="auto">
          <a:xfrm>
            <a:off x="6445075" y="3284984"/>
            <a:ext cx="831942" cy="0"/>
          </a:xfrm>
          <a:prstGeom prst="line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anchor="ctr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8336374"/>
      </p:ext>
    </p:extLst>
  </p:cSld>
  <p:clrMapOvr>
    <a:masterClrMapping/>
  </p:clrMapOvr>
</p:sld>
</file>

<file path=ppt/theme/theme1.xml><?xml version="1.0" encoding="utf-8"?>
<a:theme xmlns:a="http://schemas.openxmlformats.org/drawingml/2006/main" name="PPT模板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3">
      <a:majorFont>
        <a:latin typeface="Calibri"/>
        <a:ea typeface="Arial Unicode MS"/>
        <a:cs typeface=""/>
      </a:majorFont>
      <a:minorFont>
        <a:latin typeface="Calibri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 w="28575">
          <a:solidFill>
            <a:srgbClr val="C00000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PPT模板</Template>
  <TotalTime>7509</TotalTime>
  <Words>6608</Words>
  <Application>Microsoft Office PowerPoint</Application>
  <PresentationFormat>全屏显示(4:3)</PresentationFormat>
  <Paragraphs>891</Paragraphs>
  <Slides>76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76</vt:i4>
      </vt:variant>
    </vt:vector>
  </HeadingPairs>
  <TitlesOfParts>
    <vt:vector size="88" baseType="lpstr">
      <vt:lpstr>Arial Unicode MS</vt:lpstr>
      <vt:lpstr>华文行楷</vt:lpstr>
      <vt:lpstr>楷体</vt:lpstr>
      <vt:lpstr>宋体</vt:lpstr>
      <vt:lpstr>微软雅黑</vt:lpstr>
      <vt:lpstr>微软雅黑 Light</vt:lpstr>
      <vt:lpstr>新宋体</vt:lpstr>
      <vt:lpstr>Arial</vt:lpstr>
      <vt:lpstr>Calibri</vt:lpstr>
      <vt:lpstr>Times New Roman</vt:lpstr>
      <vt:lpstr>Wingdings</vt:lpstr>
      <vt:lpstr>PPT模板</vt:lpstr>
      <vt:lpstr>Java-多线程</vt:lpstr>
      <vt:lpstr>课程内容</vt:lpstr>
      <vt:lpstr>程序、进程、线程</vt:lpstr>
      <vt:lpstr>程序、进程、线程</vt:lpstr>
      <vt:lpstr>程序、进程、线程</vt:lpstr>
      <vt:lpstr>程序、进程、线程</vt:lpstr>
      <vt:lpstr>程序、进程、线程</vt:lpstr>
      <vt:lpstr>程序、进程、线程</vt:lpstr>
      <vt:lpstr>程序、进程、线程</vt:lpstr>
      <vt:lpstr>程序、进程、线程</vt:lpstr>
      <vt:lpstr>程序、进程、线程</vt:lpstr>
      <vt:lpstr>基本概念：程序 - 进程 - 线程</vt:lpstr>
      <vt:lpstr>进程和线程</vt:lpstr>
      <vt:lpstr>多线程的优点</vt:lpstr>
      <vt:lpstr>进程与多线程</vt:lpstr>
      <vt:lpstr>何时需要多线程</vt:lpstr>
      <vt:lpstr>线程的创建和启动</vt:lpstr>
      <vt:lpstr>单线程</vt:lpstr>
      <vt:lpstr>多线程的创建和启动</vt:lpstr>
      <vt:lpstr>子线程的创建和启动过程</vt:lpstr>
      <vt:lpstr>示例</vt:lpstr>
      <vt:lpstr>PowerPoint 演示文稿</vt:lpstr>
      <vt:lpstr>Thread类</vt:lpstr>
      <vt:lpstr>创建线程的两种方式</vt:lpstr>
      <vt:lpstr>创建线程的两种方式</vt:lpstr>
      <vt:lpstr>继承方式和实现方式的联系与区别</vt:lpstr>
      <vt:lpstr>常用方法</vt:lpstr>
      <vt:lpstr>练习</vt:lpstr>
      <vt:lpstr>Thread类的有关方法(1)</vt:lpstr>
      <vt:lpstr>线程的调度</vt:lpstr>
      <vt:lpstr>线程的优先级</vt:lpstr>
      <vt:lpstr>Thread类的有关方法(2)</vt:lpstr>
      <vt:lpstr>PowerPoint 演示文稿</vt:lpstr>
      <vt:lpstr>实现方式二：实现Runnable接口</vt:lpstr>
      <vt:lpstr>PowerPoint 演示文稿</vt:lpstr>
      <vt:lpstr>PowerPoint 演示文稿</vt:lpstr>
      <vt:lpstr>使用多线程的优点</vt:lpstr>
      <vt:lpstr>补充：线程的分类</vt:lpstr>
      <vt:lpstr>三、线程的生命周期</vt:lpstr>
      <vt:lpstr>PowerPoint 演示文稿</vt:lpstr>
      <vt:lpstr>线程的生命周期</vt:lpstr>
      <vt:lpstr>线程的同步</vt:lpstr>
      <vt:lpstr>示例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Synchronized的使用方法</vt:lpstr>
      <vt:lpstr>分析同步原理</vt:lpstr>
      <vt:lpstr>PowerPoint 演示文稿</vt:lpstr>
      <vt:lpstr>PowerPoint 演示文稿</vt:lpstr>
      <vt:lpstr>互斥锁</vt:lpstr>
      <vt:lpstr>单例设计模式之懒汉式</vt:lpstr>
      <vt:lpstr>练习</vt:lpstr>
      <vt:lpstr>PowerPoint 演示文稿</vt:lpstr>
      <vt:lpstr>释放锁的操作</vt:lpstr>
      <vt:lpstr>小结：不会释放锁的操作</vt:lpstr>
      <vt:lpstr>线程的死锁问题</vt:lpstr>
      <vt:lpstr>PowerPoint 演示文稿</vt:lpstr>
      <vt:lpstr>线程通信</vt:lpstr>
      <vt:lpstr>wait()方法</vt:lpstr>
      <vt:lpstr>notify()/notifyAll()</vt:lpstr>
      <vt:lpstr>示例</vt:lpstr>
      <vt:lpstr>PowerPoint 演示文稿</vt:lpstr>
      <vt:lpstr>PowerPoint 演示文稿</vt:lpstr>
      <vt:lpstr>经典例题：生产者/消费者问题</vt:lpstr>
      <vt:lpstr>PowerPoint 演示文稿</vt:lpstr>
      <vt:lpstr>PowerPoint 演示文稿</vt:lpstr>
      <vt:lpstr>PowerPoint 演示文稿</vt:lpstr>
      <vt:lpstr>PowerPoint 演示文稿</vt:lpstr>
      <vt:lpstr>练习</vt:lpstr>
      <vt:lpstr>PowerPoint 演示文稿</vt:lpstr>
      <vt:lpstr>PowerPoint 演示文稿</vt:lpstr>
      <vt:lpstr>PowerPoint 演示文稿</vt:lpstr>
      <vt:lpstr>PowerPoint 演示文稿</vt:lpstr>
    </vt:vector>
  </TitlesOfParts>
  <Company>WwW.YlmF.CoM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dc:creator>petrelsky5</dc:creator>
  <cp:lastModifiedBy>Youliang Wang</cp:lastModifiedBy>
  <cp:revision>669</cp:revision>
  <dcterms:created xsi:type="dcterms:W3CDTF">2012-08-05T14:09:30Z</dcterms:created>
  <dcterms:modified xsi:type="dcterms:W3CDTF">2017-11-16T07:30:37Z</dcterms:modified>
</cp:coreProperties>
</file>